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Open Sauce Bold" charset="1" panose="00000800000000000000"/>
      <p:regular r:id="rId12"/>
    </p:embeddedFont>
    <p:embeddedFont>
      <p:font typeface="Open Sauce" charset="1" panose="000005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jpeg>
</file>

<file path=ppt/media/image4.jpeg>
</file>

<file path=ppt/media/image5.jpeg>
</file>

<file path=ppt/media/image6.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1832347"/>
            <a:ext cx="18288000" cy="8454653"/>
            <a:chOff x="0" y="0"/>
            <a:chExt cx="2833290" cy="1309847"/>
          </a:xfrm>
        </p:grpSpPr>
        <p:sp>
          <p:nvSpPr>
            <p:cNvPr name="Freeform 3" id="3"/>
            <p:cNvSpPr/>
            <p:nvPr/>
          </p:nvSpPr>
          <p:spPr>
            <a:xfrm flipH="true" flipV="false" rot="0">
              <a:off x="0" y="0"/>
              <a:ext cx="2833290" cy="1309847"/>
            </a:xfrm>
            <a:custGeom>
              <a:avLst/>
              <a:gdLst/>
              <a:ahLst/>
              <a:cxnLst/>
              <a:rect r="r" b="b" t="t" l="l"/>
              <a:pathLst>
                <a:path h="1309847" w="2833290">
                  <a:moveTo>
                    <a:pt x="2833290" y="0"/>
                  </a:moveTo>
                  <a:lnTo>
                    <a:pt x="0" y="0"/>
                  </a:lnTo>
                  <a:lnTo>
                    <a:pt x="0" y="1309847"/>
                  </a:lnTo>
                  <a:lnTo>
                    <a:pt x="2833290" y="1309847"/>
                  </a:lnTo>
                  <a:close/>
                </a:path>
              </a:pathLst>
            </a:custGeom>
            <a:blipFill>
              <a:blip r:embed="rId2"/>
              <a:stretch>
                <a:fillRect l="-36070" t="-1886" r="0" b="-94579"/>
              </a:stretch>
            </a:blipFill>
          </p:spPr>
        </p:sp>
      </p:grpSp>
      <p:grpSp>
        <p:nvGrpSpPr>
          <p:cNvPr name="Group 4" id="4"/>
          <p:cNvGrpSpPr/>
          <p:nvPr/>
        </p:nvGrpSpPr>
        <p:grpSpPr>
          <a:xfrm rot="0">
            <a:off x="15780466" y="639280"/>
            <a:ext cx="1478834" cy="453314"/>
            <a:chOff x="0" y="0"/>
            <a:chExt cx="389487" cy="119391"/>
          </a:xfrm>
        </p:grpSpPr>
        <p:sp>
          <p:nvSpPr>
            <p:cNvPr name="Freeform 5" id="5"/>
            <p:cNvSpPr/>
            <p:nvPr/>
          </p:nvSpPr>
          <p:spPr>
            <a:xfrm flipH="false" flipV="false" rot="0">
              <a:off x="0" y="0"/>
              <a:ext cx="389487" cy="119391"/>
            </a:xfrm>
            <a:custGeom>
              <a:avLst/>
              <a:gdLst/>
              <a:ahLst/>
              <a:cxnLst/>
              <a:rect r="r" b="b" t="t" l="l"/>
              <a:pathLst>
                <a:path h="119391" w="389487">
                  <a:moveTo>
                    <a:pt x="52352" y="0"/>
                  </a:moveTo>
                  <a:lnTo>
                    <a:pt x="337136" y="0"/>
                  </a:lnTo>
                  <a:cubicBezTo>
                    <a:pt x="366049" y="0"/>
                    <a:pt x="389487" y="23439"/>
                    <a:pt x="389487" y="52352"/>
                  </a:cubicBezTo>
                  <a:lnTo>
                    <a:pt x="389487" y="67040"/>
                  </a:lnTo>
                  <a:cubicBezTo>
                    <a:pt x="389487" y="80924"/>
                    <a:pt x="383972" y="94240"/>
                    <a:pt x="374154" y="104058"/>
                  </a:cubicBezTo>
                  <a:cubicBezTo>
                    <a:pt x="364336" y="113876"/>
                    <a:pt x="351020" y="119391"/>
                    <a:pt x="337136" y="119391"/>
                  </a:cubicBezTo>
                  <a:lnTo>
                    <a:pt x="52352" y="119391"/>
                  </a:lnTo>
                  <a:cubicBezTo>
                    <a:pt x="23439" y="119391"/>
                    <a:pt x="0" y="95953"/>
                    <a:pt x="0" y="67040"/>
                  </a:cubicBezTo>
                  <a:lnTo>
                    <a:pt x="0" y="52352"/>
                  </a:lnTo>
                  <a:cubicBezTo>
                    <a:pt x="0" y="23439"/>
                    <a:pt x="23439" y="0"/>
                    <a:pt x="52352" y="0"/>
                  </a:cubicBezTo>
                  <a:close/>
                </a:path>
              </a:pathLst>
            </a:custGeom>
            <a:gradFill rotWithShape="true">
              <a:gsLst>
                <a:gs pos="0">
                  <a:srgbClr val="FFDE59">
                    <a:alpha val="100000"/>
                  </a:srgbClr>
                </a:gs>
                <a:gs pos="100000">
                  <a:srgbClr val="FF914D">
                    <a:alpha val="100000"/>
                  </a:srgbClr>
                </a:gs>
              </a:gsLst>
              <a:lin ang="0"/>
            </a:gradFill>
            <a:ln cap="sq">
              <a:noFill/>
              <a:prstDash val="solid"/>
              <a:miter/>
            </a:ln>
          </p:spPr>
        </p:sp>
        <p:sp>
          <p:nvSpPr>
            <p:cNvPr name="TextBox 6" id="6"/>
            <p:cNvSpPr txBox="true"/>
            <p:nvPr/>
          </p:nvSpPr>
          <p:spPr>
            <a:xfrm>
              <a:off x="0" y="28575"/>
              <a:ext cx="389487" cy="90816"/>
            </a:xfrm>
            <a:prstGeom prst="rect">
              <a:avLst/>
            </a:prstGeom>
          </p:spPr>
          <p:txBody>
            <a:bodyPr anchor="ctr" rtlCol="false" tIns="50800" lIns="50800" bIns="50800" rIns="50800"/>
            <a:lstStyle/>
            <a:p>
              <a:pPr algn="ctr">
                <a:lnSpc>
                  <a:spcPts val="1134"/>
                </a:lnSpc>
              </a:pPr>
            </a:p>
          </p:txBody>
        </p:sp>
      </p:grpSp>
      <p:sp>
        <p:nvSpPr>
          <p:cNvPr name="Freeform 7" id="7"/>
          <p:cNvSpPr/>
          <p:nvPr/>
        </p:nvSpPr>
        <p:spPr>
          <a:xfrm flipH="false" flipV="false" rot="0">
            <a:off x="0" y="-375264"/>
            <a:ext cx="3351645" cy="2679475"/>
          </a:xfrm>
          <a:custGeom>
            <a:avLst/>
            <a:gdLst/>
            <a:ahLst/>
            <a:cxnLst/>
            <a:rect r="r" b="b" t="t" l="l"/>
            <a:pathLst>
              <a:path h="2679475" w="3351645">
                <a:moveTo>
                  <a:pt x="0" y="0"/>
                </a:moveTo>
                <a:lnTo>
                  <a:pt x="3351645" y="0"/>
                </a:lnTo>
                <a:lnTo>
                  <a:pt x="3351645" y="2679474"/>
                </a:lnTo>
                <a:lnTo>
                  <a:pt x="0" y="2679474"/>
                </a:lnTo>
                <a:lnTo>
                  <a:pt x="0" y="0"/>
                </a:lnTo>
                <a:close/>
              </a:path>
            </a:pathLst>
          </a:custGeom>
          <a:blipFill>
            <a:blip r:embed="rId3"/>
            <a:stretch>
              <a:fillRect l="0" t="0" r="0" b="0"/>
            </a:stretch>
          </a:blipFill>
        </p:spPr>
      </p:sp>
      <p:sp>
        <p:nvSpPr>
          <p:cNvPr name="TextBox 8" id="8"/>
          <p:cNvSpPr txBox="true"/>
          <p:nvPr/>
        </p:nvSpPr>
        <p:spPr>
          <a:xfrm rot="0">
            <a:off x="7054987" y="807453"/>
            <a:ext cx="810952" cy="164592"/>
          </a:xfrm>
          <a:prstGeom prst="rect">
            <a:avLst/>
          </a:prstGeom>
        </p:spPr>
        <p:txBody>
          <a:bodyPr anchor="t" rtlCol="false" tIns="0" lIns="0" bIns="0" rIns="0">
            <a:spAutoFit/>
          </a:bodyPr>
          <a:lstStyle/>
          <a:p>
            <a:pPr algn="ctr">
              <a:lnSpc>
                <a:spcPts val="1134"/>
              </a:lnSpc>
            </a:pPr>
            <a:r>
              <a:rPr lang="en-US" b="true" sz="1400" spc="-28">
                <a:solidFill>
                  <a:srgbClr val="F7F7F7"/>
                </a:solidFill>
                <a:latin typeface="Open Sauce Bold"/>
                <a:ea typeface="Open Sauce Bold"/>
                <a:cs typeface="Open Sauce Bold"/>
                <a:sym typeface="Open Sauce Bold"/>
              </a:rPr>
              <a:t>INICIO</a:t>
            </a:r>
          </a:p>
        </p:txBody>
      </p:sp>
      <p:sp>
        <p:nvSpPr>
          <p:cNvPr name="TextBox 9" id="9"/>
          <p:cNvSpPr txBox="true"/>
          <p:nvPr/>
        </p:nvSpPr>
        <p:spPr>
          <a:xfrm rot="0">
            <a:off x="8498359"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SOBRE</a:t>
            </a:r>
          </a:p>
        </p:txBody>
      </p:sp>
      <p:sp>
        <p:nvSpPr>
          <p:cNvPr name="TextBox 10" id="10"/>
          <p:cNvSpPr txBox="true"/>
          <p:nvPr/>
        </p:nvSpPr>
        <p:spPr>
          <a:xfrm rot="0">
            <a:off x="10181897"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SERVIÇO</a:t>
            </a:r>
          </a:p>
        </p:txBody>
      </p:sp>
      <p:sp>
        <p:nvSpPr>
          <p:cNvPr name="TextBox 11" id="11"/>
          <p:cNvSpPr txBox="true"/>
          <p:nvPr/>
        </p:nvSpPr>
        <p:spPr>
          <a:xfrm rot="0">
            <a:off x="16034591" y="807453"/>
            <a:ext cx="970584" cy="164592"/>
          </a:xfrm>
          <a:prstGeom prst="rect">
            <a:avLst/>
          </a:prstGeom>
        </p:spPr>
        <p:txBody>
          <a:bodyPr anchor="t" rtlCol="false" tIns="0" lIns="0" bIns="0" rIns="0">
            <a:spAutoFit/>
          </a:bodyPr>
          <a:lstStyle/>
          <a:p>
            <a:pPr algn="ctr">
              <a:lnSpc>
                <a:spcPts val="1134"/>
              </a:lnSpc>
            </a:pPr>
            <a:r>
              <a:rPr lang="en-US" b="true" sz="1400" spc="-28">
                <a:solidFill>
                  <a:srgbClr val="030203"/>
                </a:solidFill>
                <a:latin typeface="Open Sauce Bold"/>
                <a:ea typeface="Open Sauce Bold"/>
                <a:cs typeface="Open Sauce Bold"/>
                <a:sym typeface="Open Sauce Bold"/>
              </a:rPr>
              <a:t>CONTATO</a:t>
            </a:r>
          </a:p>
        </p:txBody>
      </p:sp>
      <p:sp>
        <p:nvSpPr>
          <p:cNvPr name="TextBox 12" id="12"/>
          <p:cNvSpPr txBox="true"/>
          <p:nvPr/>
        </p:nvSpPr>
        <p:spPr>
          <a:xfrm rot="0">
            <a:off x="1028700" y="3736587"/>
            <a:ext cx="6695319" cy="4690465"/>
          </a:xfrm>
          <a:prstGeom prst="rect">
            <a:avLst/>
          </a:prstGeom>
        </p:spPr>
        <p:txBody>
          <a:bodyPr anchor="t" rtlCol="false" tIns="0" lIns="0" bIns="0" rIns="0">
            <a:spAutoFit/>
          </a:bodyPr>
          <a:lstStyle/>
          <a:p>
            <a:pPr algn="l">
              <a:lnSpc>
                <a:spcPts val="19110"/>
              </a:lnSpc>
              <a:spcBef>
                <a:spcPct val="0"/>
              </a:spcBef>
            </a:pPr>
            <a:r>
              <a:rPr lang="en-US" b="true" sz="13650" spc="-887">
                <a:solidFill>
                  <a:srgbClr val="F7F7F7"/>
                </a:solidFill>
                <a:latin typeface="Open Sauce Bold"/>
                <a:ea typeface="Open Sauce Bold"/>
                <a:cs typeface="Open Sauce Bold"/>
                <a:sym typeface="Open Sauce Bold"/>
              </a:rPr>
              <a:t>ATLETA STYLE</a:t>
            </a:r>
          </a:p>
        </p:txBody>
      </p:sp>
      <p:sp>
        <p:nvSpPr>
          <p:cNvPr name="TextBox 13" id="13"/>
          <p:cNvSpPr txBox="true"/>
          <p:nvPr/>
        </p:nvSpPr>
        <p:spPr>
          <a:xfrm rot="0">
            <a:off x="1028700" y="6013233"/>
            <a:ext cx="6695319" cy="313690"/>
          </a:xfrm>
          <a:prstGeom prst="rect">
            <a:avLst/>
          </a:prstGeom>
        </p:spPr>
        <p:txBody>
          <a:bodyPr anchor="t" rtlCol="false" tIns="0" lIns="0" bIns="0" rIns="0">
            <a:spAutoFit/>
          </a:bodyPr>
          <a:lstStyle/>
          <a:p>
            <a:pPr algn="l">
              <a:lnSpc>
                <a:spcPts val="2660"/>
              </a:lnSpc>
            </a:pPr>
            <a:r>
              <a:rPr lang="en-US" b="true" sz="1900" spc="-123">
                <a:solidFill>
                  <a:srgbClr val="F7F7F7"/>
                </a:solidFill>
                <a:latin typeface="Open Sauce Bold"/>
                <a:ea typeface="Open Sauce Bold"/>
                <a:cs typeface="Open Sauce Bold"/>
                <a:sym typeface="Open Sauce Bold"/>
              </a:rPr>
              <a:t>MOVIMENTAR-SE É VIVER</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5780466" y="639280"/>
            <a:ext cx="1478834" cy="453314"/>
            <a:chOff x="0" y="0"/>
            <a:chExt cx="389487" cy="119391"/>
          </a:xfrm>
        </p:grpSpPr>
        <p:sp>
          <p:nvSpPr>
            <p:cNvPr name="Freeform 3" id="3"/>
            <p:cNvSpPr/>
            <p:nvPr/>
          </p:nvSpPr>
          <p:spPr>
            <a:xfrm flipH="false" flipV="false" rot="0">
              <a:off x="0" y="0"/>
              <a:ext cx="389487" cy="119391"/>
            </a:xfrm>
            <a:custGeom>
              <a:avLst/>
              <a:gdLst/>
              <a:ahLst/>
              <a:cxnLst/>
              <a:rect r="r" b="b" t="t" l="l"/>
              <a:pathLst>
                <a:path h="119391" w="389487">
                  <a:moveTo>
                    <a:pt x="52352" y="0"/>
                  </a:moveTo>
                  <a:lnTo>
                    <a:pt x="337136" y="0"/>
                  </a:lnTo>
                  <a:cubicBezTo>
                    <a:pt x="366049" y="0"/>
                    <a:pt x="389487" y="23439"/>
                    <a:pt x="389487" y="52352"/>
                  </a:cubicBezTo>
                  <a:lnTo>
                    <a:pt x="389487" y="67040"/>
                  </a:lnTo>
                  <a:cubicBezTo>
                    <a:pt x="389487" y="80924"/>
                    <a:pt x="383972" y="94240"/>
                    <a:pt x="374154" y="104058"/>
                  </a:cubicBezTo>
                  <a:cubicBezTo>
                    <a:pt x="364336" y="113876"/>
                    <a:pt x="351020" y="119391"/>
                    <a:pt x="337136" y="119391"/>
                  </a:cubicBezTo>
                  <a:lnTo>
                    <a:pt x="52352" y="119391"/>
                  </a:lnTo>
                  <a:cubicBezTo>
                    <a:pt x="23439" y="119391"/>
                    <a:pt x="0" y="95953"/>
                    <a:pt x="0" y="67040"/>
                  </a:cubicBezTo>
                  <a:lnTo>
                    <a:pt x="0" y="52352"/>
                  </a:lnTo>
                  <a:cubicBezTo>
                    <a:pt x="0" y="23439"/>
                    <a:pt x="23439" y="0"/>
                    <a:pt x="52352" y="0"/>
                  </a:cubicBezTo>
                  <a:close/>
                </a:path>
              </a:pathLst>
            </a:custGeom>
            <a:gradFill rotWithShape="true">
              <a:gsLst>
                <a:gs pos="0">
                  <a:srgbClr val="FFDE59">
                    <a:alpha val="100000"/>
                  </a:srgbClr>
                </a:gs>
                <a:gs pos="100000">
                  <a:srgbClr val="FF914D">
                    <a:alpha val="100000"/>
                  </a:srgbClr>
                </a:gs>
              </a:gsLst>
              <a:lin ang="0"/>
            </a:gradFill>
            <a:ln cap="sq">
              <a:noFill/>
              <a:prstDash val="solid"/>
              <a:miter/>
            </a:ln>
          </p:spPr>
        </p:sp>
        <p:sp>
          <p:nvSpPr>
            <p:cNvPr name="TextBox 4" id="4"/>
            <p:cNvSpPr txBox="true"/>
            <p:nvPr/>
          </p:nvSpPr>
          <p:spPr>
            <a:xfrm>
              <a:off x="0" y="28575"/>
              <a:ext cx="389487" cy="90816"/>
            </a:xfrm>
            <a:prstGeom prst="rect">
              <a:avLst/>
            </a:prstGeom>
          </p:spPr>
          <p:txBody>
            <a:bodyPr anchor="ctr" rtlCol="false" tIns="50800" lIns="50800" bIns="50800" rIns="50800"/>
            <a:lstStyle/>
            <a:p>
              <a:pPr algn="ctr">
                <a:lnSpc>
                  <a:spcPts val="1134"/>
                </a:lnSpc>
              </a:pPr>
            </a:p>
          </p:txBody>
        </p:sp>
      </p:grpSp>
      <p:grpSp>
        <p:nvGrpSpPr>
          <p:cNvPr name="Group 5" id="5"/>
          <p:cNvGrpSpPr/>
          <p:nvPr/>
        </p:nvGrpSpPr>
        <p:grpSpPr>
          <a:xfrm rot="0">
            <a:off x="10383665" y="1810611"/>
            <a:ext cx="11301852" cy="8476389"/>
            <a:chOff x="0" y="0"/>
            <a:chExt cx="812800" cy="609600"/>
          </a:xfrm>
        </p:grpSpPr>
        <p:sp>
          <p:nvSpPr>
            <p:cNvPr name="Freeform 6" id="6"/>
            <p:cNvSpPr/>
            <p:nvPr/>
          </p:nvSpPr>
          <p:spPr>
            <a:xfrm flipH="false" flipV="false" rot="0">
              <a:off x="0" y="0"/>
              <a:ext cx="812800" cy="609600"/>
            </a:xfrm>
            <a:custGeom>
              <a:avLst/>
              <a:gdLst/>
              <a:ahLst/>
              <a:cxnLst/>
              <a:rect r="r" b="b" t="t" l="l"/>
              <a:pathLst>
                <a:path h="609600" w="812800">
                  <a:moveTo>
                    <a:pt x="203200" y="0"/>
                  </a:moveTo>
                  <a:lnTo>
                    <a:pt x="812800" y="0"/>
                  </a:lnTo>
                  <a:lnTo>
                    <a:pt x="609600" y="609600"/>
                  </a:lnTo>
                  <a:lnTo>
                    <a:pt x="0" y="609600"/>
                  </a:lnTo>
                  <a:lnTo>
                    <a:pt x="203200" y="0"/>
                  </a:lnTo>
                  <a:close/>
                </a:path>
              </a:pathLst>
            </a:custGeom>
            <a:blipFill>
              <a:blip r:embed="rId2"/>
              <a:stretch>
                <a:fillRect l="-6285" t="0" r="-6285" b="0"/>
              </a:stretch>
            </a:blipFill>
          </p:spPr>
        </p:sp>
      </p:grpSp>
      <p:grpSp>
        <p:nvGrpSpPr>
          <p:cNvPr name="Group 7" id="7"/>
          <p:cNvGrpSpPr/>
          <p:nvPr/>
        </p:nvGrpSpPr>
        <p:grpSpPr>
          <a:xfrm rot="0">
            <a:off x="10707455" y="2186473"/>
            <a:ext cx="1814514" cy="2721771"/>
            <a:chOff x="0" y="0"/>
            <a:chExt cx="406400" cy="609600"/>
          </a:xfrm>
        </p:grpSpPr>
        <p:sp>
          <p:nvSpPr>
            <p:cNvPr name="Freeform 8" id="8"/>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9" id="9"/>
            <p:cNvSpPr txBox="true"/>
            <p:nvPr/>
          </p:nvSpPr>
          <p:spPr>
            <a:xfrm>
              <a:off x="101600" y="47625"/>
              <a:ext cx="203200" cy="561975"/>
            </a:xfrm>
            <a:prstGeom prst="rect">
              <a:avLst/>
            </a:prstGeom>
          </p:spPr>
          <p:txBody>
            <a:bodyPr anchor="ctr" rtlCol="false" tIns="50800" lIns="50800" bIns="50800" rIns="50800"/>
            <a:lstStyle/>
            <a:p>
              <a:pPr algn="ctr">
                <a:lnSpc>
                  <a:spcPts val="1134"/>
                </a:lnSpc>
              </a:pPr>
            </a:p>
          </p:txBody>
        </p:sp>
      </p:grpSp>
      <p:grpSp>
        <p:nvGrpSpPr>
          <p:cNvPr name="Group 10" id="10"/>
          <p:cNvGrpSpPr/>
          <p:nvPr/>
        </p:nvGrpSpPr>
        <p:grpSpPr>
          <a:xfrm rot="0">
            <a:off x="1028700" y="5605288"/>
            <a:ext cx="7469659" cy="887035"/>
            <a:chOff x="0" y="0"/>
            <a:chExt cx="5005404" cy="594400"/>
          </a:xfrm>
        </p:grpSpPr>
        <p:sp>
          <p:nvSpPr>
            <p:cNvPr name="Freeform 11" id="11"/>
            <p:cNvSpPr/>
            <p:nvPr/>
          </p:nvSpPr>
          <p:spPr>
            <a:xfrm flipH="false" flipV="false" rot="0">
              <a:off x="0" y="0"/>
              <a:ext cx="5005405" cy="594400"/>
            </a:xfrm>
            <a:custGeom>
              <a:avLst/>
              <a:gdLst/>
              <a:ahLst/>
              <a:cxnLst/>
              <a:rect r="r" b="b" t="t" l="l"/>
              <a:pathLst>
                <a:path h="594400" w="5005405">
                  <a:moveTo>
                    <a:pt x="4802205" y="0"/>
                  </a:moveTo>
                  <a:lnTo>
                    <a:pt x="0" y="0"/>
                  </a:lnTo>
                  <a:lnTo>
                    <a:pt x="203200" y="594400"/>
                  </a:lnTo>
                  <a:lnTo>
                    <a:pt x="5005405" y="594400"/>
                  </a:lnTo>
                  <a:lnTo>
                    <a:pt x="4802205" y="0"/>
                  </a:lnTo>
                  <a:close/>
                </a:path>
              </a:pathLst>
            </a:custGeom>
            <a:gradFill rotWithShape="true">
              <a:gsLst>
                <a:gs pos="0">
                  <a:srgbClr val="FFDE59">
                    <a:alpha val="100000"/>
                  </a:srgbClr>
                </a:gs>
                <a:gs pos="100000">
                  <a:srgbClr val="FF914D">
                    <a:alpha val="100000"/>
                  </a:srgbClr>
                </a:gs>
              </a:gsLst>
              <a:lin ang="0"/>
            </a:gradFill>
          </p:spPr>
        </p:sp>
        <p:sp>
          <p:nvSpPr>
            <p:cNvPr name="TextBox 12" id="12"/>
            <p:cNvSpPr txBox="true"/>
            <p:nvPr/>
          </p:nvSpPr>
          <p:spPr>
            <a:xfrm>
              <a:off x="101600" y="47625"/>
              <a:ext cx="4802204" cy="546775"/>
            </a:xfrm>
            <a:prstGeom prst="rect">
              <a:avLst/>
            </a:prstGeom>
          </p:spPr>
          <p:txBody>
            <a:bodyPr anchor="ctr" rtlCol="false" tIns="50800" lIns="50800" bIns="50800" rIns="50800"/>
            <a:lstStyle/>
            <a:p>
              <a:pPr algn="ctr">
                <a:lnSpc>
                  <a:spcPts val="1134"/>
                </a:lnSpc>
              </a:pPr>
            </a:p>
          </p:txBody>
        </p:sp>
      </p:grpSp>
      <p:grpSp>
        <p:nvGrpSpPr>
          <p:cNvPr name="Group 13" id="13"/>
          <p:cNvGrpSpPr/>
          <p:nvPr/>
        </p:nvGrpSpPr>
        <p:grpSpPr>
          <a:xfrm rot="0">
            <a:off x="10181897" y="6872978"/>
            <a:ext cx="1769957" cy="2654936"/>
            <a:chOff x="0" y="0"/>
            <a:chExt cx="406400" cy="609600"/>
          </a:xfrm>
        </p:grpSpPr>
        <p:sp>
          <p:nvSpPr>
            <p:cNvPr name="Freeform 14" id="14"/>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solidFill>
              <a:srgbClr val="F7F7F7"/>
            </a:solidFill>
          </p:spPr>
        </p:sp>
        <p:sp>
          <p:nvSpPr>
            <p:cNvPr name="TextBox 15" id="15"/>
            <p:cNvSpPr txBox="true"/>
            <p:nvPr/>
          </p:nvSpPr>
          <p:spPr>
            <a:xfrm>
              <a:off x="101600" y="47625"/>
              <a:ext cx="203200" cy="561975"/>
            </a:xfrm>
            <a:prstGeom prst="rect">
              <a:avLst/>
            </a:prstGeom>
          </p:spPr>
          <p:txBody>
            <a:bodyPr anchor="ctr" rtlCol="false" tIns="50800" lIns="50800" bIns="50800" rIns="50800"/>
            <a:lstStyle/>
            <a:p>
              <a:pPr algn="ctr">
                <a:lnSpc>
                  <a:spcPts val="1134"/>
                </a:lnSpc>
              </a:pPr>
            </a:p>
          </p:txBody>
        </p:sp>
      </p:grpSp>
      <p:sp>
        <p:nvSpPr>
          <p:cNvPr name="TextBox 16" id="16"/>
          <p:cNvSpPr txBox="true"/>
          <p:nvPr/>
        </p:nvSpPr>
        <p:spPr>
          <a:xfrm rot="0">
            <a:off x="7054987" y="807453"/>
            <a:ext cx="810952" cy="164592"/>
          </a:xfrm>
          <a:prstGeom prst="rect">
            <a:avLst/>
          </a:prstGeom>
        </p:spPr>
        <p:txBody>
          <a:bodyPr anchor="t" rtlCol="false" tIns="0" lIns="0" bIns="0" rIns="0">
            <a:spAutoFit/>
          </a:bodyPr>
          <a:lstStyle/>
          <a:p>
            <a:pPr algn="ctr">
              <a:lnSpc>
                <a:spcPts val="1134"/>
              </a:lnSpc>
            </a:pPr>
            <a:r>
              <a:rPr lang="en-US" b="true" sz="1400" spc="-28">
                <a:solidFill>
                  <a:srgbClr val="F7F7F7"/>
                </a:solidFill>
                <a:latin typeface="Open Sauce Bold"/>
                <a:ea typeface="Open Sauce Bold"/>
                <a:cs typeface="Open Sauce Bold"/>
                <a:sym typeface="Open Sauce Bold"/>
              </a:rPr>
              <a:t>INICIO</a:t>
            </a:r>
          </a:p>
        </p:txBody>
      </p:sp>
      <p:sp>
        <p:nvSpPr>
          <p:cNvPr name="TextBox 17" id="17"/>
          <p:cNvSpPr txBox="true"/>
          <p:nvPr/>
        </p:nvSpPr>
        <p:spPr>
          <a:xfrm rot="0">
            <a:off x="8498359"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SOBRE</a:t>
            </a:r>
          </a:p>
        </p:txBody>
      </p:sp>
      <p:sp>
        <p:nvSpPr>
          <p:cNvPr name="TextBox 18" id="18"/>
          <p:cNvSpPr txBox="true"/>
          <p:nvPr/>
        </p:nvSpPr>
        <p:spPr>
          <a:xfrm rot="0">
            <a:off x="10181897"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SERVIÇO</a:t>
            </a:r>
          </a:p>
        </p:txBody>
      </p:sp>
      <p:sp>
        <p:nvSpPr>
          <p:cNvPr name="TextBox 19" id="19"/>
          <p:cNvSpPr txBox="true"/>
          <p:nvPr/>
        </p:nvSpPr>
        <p:spPr>
          <a:xfrm rot="0">
            <a:off x="16034591" y="807453"/>
            <a:ext cx="970584" cy="164592"/>
          </a:xfrm>
          <a:prstGeom prst="rect">
            <a:avLst/>
          </a:prstGeom>
        </p:spPr>
        <p:txBody>
          <a:bodyPr anchor="t" rtlCol="false" tIns="0" lIns="0" bIns="0" rIns="0">
            <a:spAutoFit/>
          </a:bodyPr>
          <a:lstStyle/>
          <a:p>
            <a:pPr algn="ctr">
              <a:lnSpc>
                <a:spcPts val="1134"/>
              </a:lnSpc>
            </a:pPr>
            <a:r>
              <a:rPr lang="en-US" b="true" sz="1400" spc="-28">
                <a:solidFill>
                  <a:srgbClr val="030203"/>
                </a:solidFill>
                <a:latin typeface="Open Sauce Bold"/>
                <a:ea typeface="Open Sauce Bold"/>
                <a:cs typeface="Open Sauce Bold"/>
                <a:sym typeface="Open Sauce Bold"/>
              </a:rPr>
              <a:t>CONTATO</a:t>
            </a:r>
          </a:p>
        </p:txBody>
      </p:sp>
      <p:sp>
        <p:nvSpPr>
          <p:cNvPr name="TextBox 20" id="20"/>
          <p:cNvSpPr txBox="true"/>
          <p:nvPr/>
        </p:nvSpPr>
        <p:spPr>
          <a:xfrm rot="0">
            <a:off x="1028700" y="2300773"/>
            <a:ext cx="7469659" cy="2607471"/>
          </a:xfrm>
          <a:prstGeom prst="rect">
            <a:avLst/>
          </a:prstGeom>
        </p:spPr>
        <p:txBody>
          <a:bodyPr anchor="t" rtlCol="false" tIns="0" lIns="0" bIns="0" rIns="0">
            <a:spAutoFit/>
          </a:bodyPr>
          <a:lstStyle/>
          <a:p>
            <a:pPr algn="l">
              <a:lnSpc>
                <a:spcPts val="10198"/>
              </a:lnSpc>
            </a:pPr>
            <a:r>
              <a:rPr lang="en-US" b="true" sz="9442" spc="-613">
                <a:solidFill>
                  <a:srgbClr val="F7F7F7"/>
                </a:solidFill>
                <a:latin typeface="Open Sauce Bold"/>
                <a:ea typeface="Open Sauce Bold"/>
                <a:cs typeface="Open Sauce Bold"/>
                <a:sym typeface="Open Sauce Bold"/>
              </a:rPr>
              <a:t>OBJETIVO DO SISTEMA</a:t>
            </a:r>
          </a:p>
        </p:txBody>
      </p:sp>
      <p:sp>
        <p:nvSpPr>
          <p:cNvPr name="TextBox 21" id="21"/>
          <p:cNvSpPr txBox="true"/>
          <p:nvPr/>
        </p:nvSpPr>
        <p:spPr>
          <a:xfrm rot="0">
            <a:off x="1863859" y="5865290"/>
            <a:ext cx="5799341" cy="390271"/>
          </a:xfrm>
          <a:prstGeom prst="rect">
            <a:avLst/>
          </a:prstGeom>
        </p:spPr>
        <p:txBody>
          <a:bodyPr anchor="t" rtlCol="false" tIns="0" lIns="0" bIns="0" rIns="0">
            <a:spAutoFit/>
          </a:bodyPr>
          <a:lstStyle/>
          <a:p>
            <a:pPr algn="ctr">
              <a:lnSpc>
                <a:spcPts val="2911"/>
              </a:lnSpc>
            </a:pPr>
            <a:r>
              <a:rPr lang="en-US" b="true" sz="2799" spc="-181">
                <a:solidFill>
                  <a:srgbClr val="030203"/>
                </a:solidFill>
                <a:latin typeface="Open Sauce Bold"/>
                <a:ea typeface="Open Sauce Bold"/>
                <a:cs typeface="Open Sauce Bold"/>
                <a:sym typeface="Open Sauce Bold"/>
              </a:rPr>
              <a:t>VENDA ATRAVÉS DA INTERNET</a:t>
            </a:r>
          </a:p>
        </p:txBody>
      </p:sp>
      <p:sp>
        <p:nvSpPr>
          <p:cNvPr name="TextBox 22" id="22"/>
          <p:cNvSpPr txBox="true"/>
          <p:nvPr/>
        </p:nvSpPr>
        <p:spPr>
          <a:xfrm rot="0">
            <a:off x="1312538" y="6796778"/>
            <a:ext cx="6700817" cy="2976881"/>
          </a:xfrm>
          <a:prstGeom prst="rect">
            <a:avLst/>
          </a:prstGeom>
        </p:spPr>
        <p:txBody>
          <a:bodyPr anchor="t" rtlCol="false" tIns="0" lIns="0" bIns="0" rIns="0">
            <a:spAutoFit/>
          </a:bodyPr>
          <a:lstStyle/>
          <a:p>
            <a:pPr algn="l">
              <a:lnSpc>
                <a:spcPts val="4619"/>
              </a:lnSpc>
            </a:pPr>
            <a:r>
              <a:rPr lang="en-US" sz="3299" spc="-214">
                <a:solidFill>
                  <a:srgbClr val="F7F7F7"/>
                </a:solidFill>
                <a:latin typeface="Open Sauce"/>
                <a:ea typeface="Open Sauce"/>
                <a:cs typeface="Open Sauce"/>
                <a:sym typeface="Open Sauce"/>
              </a:rPr>
              <a:t>Apresenta os produtos da loja de artigos através de uma plataforma virtual que pode ser acessada de qualquer lugar com acesso à internet.</a:t>
            </a:r>
          </a:p>
          <a:p>
            <a:pPr algn="l">
              <a:lnSpc>
                <a:spcPts val="531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5780466" y="639280"/>
            <a:ext cx="1478834" cy="453314"/>
            <a:chOff x="0" y="0"/>
            <a:chExt cx="389487" cy="119391"/>
          </a:xfrm>
        </p:grpSpPr>
        <p:sp>
          <p:nvSpPr>
            <p:cNvPr name="Freeform 3" id="3"/>
            <p:cNvSpPr/>
            <p:nvPr/>
          </p:nvSpPr>
          <p:spPr>
            <a:xfrm flipH="false" flipV="false" rot="0">
              <a:off x="0" y="0"/>
              <a:ext cx="389487" cy="119391"/>
            </a:xfrm>
            <a:custGeom>
              <a:avLst/>
              <a:gdLst/>
              <a:ahLst/>
              <a:cxnLst/>
              <a:rect r="r" b="b" t="t" l="l"/>
              <a:pathLst>
                <a:path h="119391" w="389487">
                  <a:moveTo>
                    <a:pt x="52352" y="0"/>
                  </a:moveTo>
                  <a:lnTo>
                    <a:pt x="337136" y="0"/>
                  </a:lnTo>
                  <a:cubicBezTo>
                    <a:pt x="366049" y="0"/>
                    <a:pt x="389487" y="23439"/>
                    <a:pt x="389487" y="52352"/>
                  </a:cubicBezTo>
                  <a:lnTo>
                    <a:pt x="389487" y="67040"/>
                  </a:lnTo>
                  <a:cubicBezTo>
                    <a:pt x="389487" y="80924"/>
                    <a:pt x="383972" y="94240"/>
                    <a:pt x="374154" y="104058"/>
                  </a:cubicBezTo>
                  <a:cubicBezTo>
                    <a:pt x="364336" y="113876"/>
                    <a:pt x="351020" y="119391"/>
                    <a:pt x="337136" y="119391"/>
                  </a:cubicBezTo>
                  <a:lnTo>
                    <a:pt x="52352" y="119391"/>
                  </a:lnTo>
                  <a:cubicBezTo>
                    <a:pt x="23439" y="119391"/>
                    <a:pt x="0" y="95953"/>
                    <a:pt x="0" y="67040"/>
                  </a:cubicBezTo>
                  <a:lnTo>
                    <a:pt x="0" y="52352"/>
                  </a:lnTo>
                  <a:cubicBezTo>
                    <a:pt x="0" y="23439"/>
                    <a:pt x="23439" y="0"/>
                    <a:pt x="52352" y="0"/>
                  </a:cubicBezTo>
                  <a:close/>
                </a:path>
              </a:pathLst>
            </a:custGeom>
            <a:gradFill rotWithShape="true">
              <a:gsLst>
                <a:gs pos="0">
                  <a:srgbClr val="FFDE59">
                    <a:alpha val="100000"/>
                  </a:srgbClr>
                </a:gs>
                <a:gs pos="100000">
                  <a:srgbClr val="FF914D">
                    <a:alpha val="100000"/>
                  </a:srgbClr>
                </a:gs>
              </a:gsLst>
              <a:lin ang="0"/>
            </a:gradFill>
            <a:ln cap="sq">
              <a:noFill/>
              <a:prstDash val="solid"/>
              <a:miter/>
            </a:ln>
          </p:spPr>
        </p:sp>
        <p:sp>
          <p:nvSpPr>
            <p:cNvPr name="TextBox 4" id="4"/>
            <p:cNvSpPr txBox="true"/>
            <p:nvPr/>
          </p:nvSpPr>
          <p:spPr>
            <a:xfrm>
              <a:off x="0" y="28575"/>
              <a:ext cx="389487" cy="90816"/>
            </a:xfrm>
            <a:prstGeom prst="rect">
              <a:avLst/>
            </a:prstGeom>
          </p:spPr>
          <p:txBody>
            <a:bodyPr anchor="ctr" rtlCol="false" tIns="50800" lIns="50800" bIns="50800" rIns="50800"/>
            <a:lstStyle/>
            <a:p>
              <a:pPr algn="ctr">
                <a:lnSpc>
                  <a:spcPts val="1134"/>
                </a:lnSpc>
              </a:pPr>
            </a:p>
          </p:txBody>
        </p:sp>
      </p:grpSp>
      <p:grpSp>
        <p:nvGrpSpPr>
          <p:cNvPr name="Group 5" id="5"/>
          <p:cNvGrpSpPr/>
          <p:nvPr/>
        </p:nvGrpSpPr>
        <p:grpSpPr>
          <a:xfrm rot="0">
            <a:off x="11233013" y="6532664"/>
            <a:ext cx="6026287" cy="887035"/>
            <a:chOff x="0" y="0"/>
            <a:chExt cx="4433413" cy="652573"/>
          </a:xfrm>
        </p:grpSpPr>
        <p:sp>
          <p:nvSpPr>
            <p:cNvPr name="Freeform 6" id="6"/>
            <p:cNvSpPr/>
            <p:nvPr/>
          </p:nvSpPr>
          <p:spPr>
            <a:xfrm flipH="false" flipV="false" rot="0">
              <a:off x="0" y="0"/>
              <a:ext cx="4433413" cy="652573"/>
            </a:xfrm>
            <a:custGeom>
              <a:avLst/>
              <a:gdLst/>
              <a:ahLst/>
              <a:cxnLst/>
              <a:rect r="r" b="b" t="t" l="l"/>
              <a:pathLst>
                <a:path h="652573" w="4433413">
                  <a:moveTo>
                    <a:pt x="203200" y="0"/>
                  </a:moveTo>
                  <a:lnTo>
                    <a:pt x="4433413" y="0"/>
                  </a:lnTo>
                  <a:lnTo>
                    <a:pt x="4230213"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7" id="7"/>
            <p:cNvSpPr txBox="true"/>
            <p:nvPr/>
          </p:nvSpPr>
          <p:spPr>
            <a:xfrm>
              <a:off x="101600" y="47625"/>
              <a:ext cx="4230213" cy="604948"/>
            </a:xfrm>
            <a:prstGeom prst="rect">
              <a:avLst/>
            </a:prstGeom>
          </p:spPr>
          <p:txBody>
            <a:bodyPr anchor="ctr" rtlCol="false" tIns="50800" lIns="50800" bIns="50800" rIns="50800"/>
            <a:lstStyle/>
            <a:p>
              <a:pPr algn="ctr">
                <a:lnSpc>
                  <a:spcPts val="1134"/>
                </a:lnSpc>
              </a:pPr>
            </a:p>
          </p:txBody>
        </p:sp>
      </p:grpSp>
      <p:sp>
        <p:nvSpPr>
          <p:cNvPr name="TextBox 8" id="8"/>
          <p:cNvSpPr txBox="true"/>
          <p:nvPr/>
        </p:nvSpPr>
        <p:spPr>
          <a:xfrm rot="0">
            <a:off x="7054987" y="807453"/>
            <a:ext cx="810952" cy="164592"/>
          </a:xfrm>
          <a:prstGeom prst="rect">
            <a:avLst/>
          </a:prstGeom>
        </p:spPr>
        <p:txBody>
          <a:bodyPr anchor="t" rtlCol="false" tIns="0" lIns="0" bIns="0" rIns="0">
            <a:spAutoFit/>
          </a:bodyPr>
          <a:lstStyle/>
          <a:p>
            <a:pPr algn="ctr">
              <a:lnSpc>
                <a:spcPts val="1134"/>
              </a:lnSpc>
            </a:pPr>
            <a:r>
              <a:rPr lang="en-US" b="true" sz="1400" spc="-28">
                <a:solidFill>
                  <a:srgbClr val="F7F7F7"/>
                </a:solidFill>
                <a:latin typeface="Open Sauce Bold"/>
                <a:ea typeface="Open Sauce Bold"/>
                <a:cs typeface="Open Sauce Bold"/>
                <a:sym typeface="Open Sauce Bold"/>
              </a:rPr>
              <a:t>INICIO</a:t>
            </a:r>
          </a:p>
        </p:txBody>
      </p:sp>
      <p:sp>
        <p:nvSpPr>
          <p:cNvPr name="TextBox 9" id="9"/>
          <p:cNvSpPr txBox="true"/>
          <p:nvPr/>
        </p:nvSpPr>
        <p:spPr>
          <a:xfrm rot="0">
            <a:off x="8498359"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SOBRE</a:t>
            </a:r>
          </a:p>
        </p:txBody>
      </p:sp>
      <p:sp>
        <p:nvSpPr>
          <p:cNvPr name="TextBox 10" id="10"/>
          <p:cNvSpPr txBox="true"/>
          <p:nvPr/>
        </p:nvSpPr>
        <p:spPr>
          <a:xfrm rot="0">
            <a:off x="10181897"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SERVIÇO</a:t>
            </a:r>
          </a:p>
        </p:txBody>
      </p:sp>
      <p:sp>
        <p:nvSpPr>
          <p:cNvPr name="TextBox 11" id="11"/>
          <p:cNvSpPr txBox="true"/>
          <p:nvPr/>
        </p:nvSpPr>
        <p:spPr>
          <a:xfrm rot="0">
            <a:off x="16034591" y="807453"/>
            <a:ext cx="970584" cy="164592"/>
          </a:xfrm>
          <a:prstGeom prst="rect">
            <a:avLst/>
          </a:prstGeom>
        </p:spPr>
        <p:txBody>
          <a:bodyPr anchor="t" rtlCol="false" tIns="0" lIns="0" bIns="0" rIns="0">
            <a:spAutoFit/>
          </a:bodyPr>
          <a:lstStyle/>
          <a:p>
            <a:pPr algn="ctr">
              <a:lnSpc>
                <a:spcPts val="1134"/>
              </a:lnSpc>
            </a:pPr>
            <a:r>
              <a:rPr lang="en-US" b="true" sz="1400" spc="-28">
                <a:solidFill>
                  <a:srgbClr val="030203"/>
                </a:solidFill>
                <a:latin typeface="Open Sauce Bold"/>
                <a:ea typeface="Open Sauce Bold"/>
                <a:cs typeface="Open Sauce Bold"/>
                <a:sym typeface="Open Sauce Bold"/>
              </a:rPr>
              <a:t>CONTATO</a:t>
            </a:r>
          </a:p>
        </p:txBody>
      </p:sp>
      <p:sp>
        <p:nvSpPr>
          <p:cNvPr name="TextBox 12" id="12"/>
          <p:cNvSpPr txBox="true"/>
          <p:nvPr/>
        </p:nvSpPr>
        <p:spPr>
          <a:xfrm rot="0">
            <a:off x="8498359" y="2755799"/>
            <a:ext cx="8760941" cy="4059826"/>
          </a:xfrm>
          <a:prstGeom prst="rect">
            <a:avLst/>
          </a:prstGeom>
        </p:spPr>
        <p:txBody>
          <a:bodyPr anchor="t" rtlCol="false" tIns="0" lIns="0" bIns="0" rIns="0">
            <a:spAutoFit/>
          </a:bodyPr>
          <a:lstStyle/>
          <a:p>
            <a:pPr algn="r">
              <a:lnSpc>
                <a:spcPts val="8010"/>
              </a:lnSpc>
            </a:pPr>
            <a:r>
              <a:rPr lang="en-US" b="true" sz="7417" spc="-482">
                <a:solidFill>
                  <a:srgbClr val="F7F7F7"/>
                </a:solidFill>
                <a:latin typeface="Open Sauce Bold"/>
                <a:ea typeface="Open Sauce Bold"/>
                <a:cs typeface="Open Sauce Bold"/>
                <a:sym typeface="Open Sauce Bold"/>
              </a:rPr>
              <a:t>PROBLEMAS QUE A PLATAFORMA RESOLVE</a:t>
            </a:r>
          </a:p>
          <a:p>
            <a:pPr algn="r">
              <a:lnSpc>
                <a:spcPts val="8010"/>
              </a:lnSpc>
            </a:pPr>
          </a:p>
        </p:txBody>
      </p:sp>
      <p:sp>
        <p:nvSpPr>
          <p:cNvPr name="TextBox 13" id="13"/>
          <p:cNvSpPr txBox="true"/>
          <p:nvPr/>
        </p:nvSpPr>
        <p:spPr>
          <a:xfrm rot="0">
            <a:off x="11410968" y="6792666"/>
            <a:ext cx="5670378" cy="390271"/>
          </a:xfrm>
          <a:prstGeom prst="rect">
            <a:avLst/>
          </a:prstGeom>
        </p:spPr>
        <p:txBody>
          <a:bodyPr anchor="t" rtlCol="false" tIns="0" lIns="0" bIns="0" rIns="0">
            <a:spAutoFit/>
          </a:bodyPr>
          <a:lstStyle/>
          <a:p>
            <a:pPr algn="ctr">
              <a:lnSpc>
                <a:spcPts val="2911"/>
              </a:lnSpc>
            </a:pPr>
            <a:r>
              <a:rPr lang="en-US" b="true" sz="2799" spc="-181">
                <a:solidFill>
                  <a:srgbClr val="030203"/>
                </a:solidFill>
                <a:latin typeface="Open Sauce Bold"/>
                <a:ea typeface="Open Sauce Bold"/>
                <a:cs typeface="Open Sauce Bold"/>
                <a:sym typeface="Open Sauce Bold"/>
              </a:rPr>
              <a:t>VENDA SEM TER LOJA FÍSICA</a:t>
            </a:r>
          </a:p>
        </p:txBody>
      </p:sp>
      <p:sp>
        <p:nvSpPr>
          <p:cNvPr name="TextBox 14" id="14"/>
          <p:cNvSpPr txBox="true"/>
          <p:nvPr/>
        </p:nvSpPr>
        <p:spPr>
          <a:xfrm rot="0">
            <a:off x="9144000" y="7555236"/>
            <a:ext cx="8448773" cy="3158491"/>
          </a:xfrm>
          <a:prstGeom prst="rect">
            <a:avLst/>
          </a:prstGeom>
        </p:spPr>
        <p:txBody>
          <a:bodyPr anchor="t" rtlCol="false" tIns="0" lIns="0" bIns="0" rIns="0">
            <a:spAutoFit/>
          </a:bodyPr>
          <a:lstStyle/>
          <a:p>
            <a:pPr algn="just">
              <a:lnSpc>
                <a:spcPts val="4059"/>
              </a:lnSpc>
            </a:pPr>
            <a:r>
              <a:rPr lang="en-US" sz="2899" spc="-188">
                <a:solidFill>
                  <a:srgbClr val="F7F7F7"/>
                </a:solidFill>
                <a:latin typeface="Open Sauce"/>
                <a:ea typeface="Open Sauce"/>
                <a:cs typeface="Open Sauce"/>
                <a:sym typeface="Open Sauce"/>
              </a:rPr>
              <a:t>Os produtos podem ser comprados virtualmente pelos clientes da loja através do site, dessa forma, produtos de possível interesse do cliente pode ser comprados confortavelmente de sua casa, levando comodismo ao cliente.</a:t>
            </a:r>
          </a:p>
          <a:p>
            <a:pPr algn="just">
              <a:lnSpc>
                <a:spcPts val="4759"/>
              </a:lnSpc>
            </a:pPr>
          </a:p>
        </p:txBody>
      </p:sp>
      <p:grpSp>
        <p:nvGrpSpPr>
          <p:cNvPr name="Group 15" id="15"/>
          <p:cNvGrpSpPr/>
          <p:nvPr/>
        </p:nvGrpSpPr>
        <p:grpSpPr>
          <a:xfrm rot="0">
            <a:off x="-1279768" y="2670074"/>
            <a:ext cx="7743556" cy="6588226"/>
            <a:chOff x="0" y="0"/>
            <a:chExt cx="1175645" cy="1000240"/>
          </a:xfrm>
        </p:grpSpPr>
        <p:sp>
          <p:nvSpPr>
            <p:cNvPr name="Freeform 16" id="16"/>
            <p:cNvSpPr/>
            <p:nvPr/>
          </p:nvSpPr>
          <p:spPr>
            <a:xfrm flipH="false" flipV="false" rot="0">
              <a:off x="0" y="0"/>
              <a:ext cx="1175645" cy="1000240"/>
            </a:xfrm>
            <a:custGeom>
              <a:avLst/>
              <a:gdLst/>
              <a:ahLst/>
              <a:cxnLst/>
              <a:rect r="r" b="b" t="t" l="l"/>
              <a:pathLst>
                <a:path h="1000240" w="1175645">
                  <a:moveTo>
                    <a:pt x="972445" y="0"/>
                  </a:moveTo>
                  <a:lnTo>
                    <a:pt x="0" y="0"/>
                  </a:lnTo>
                  <a:lnTo>
                    <a:pt x="203200" y="1000240"/>
                  </a:lnTo>
                  <a:lnTo>
                    <a:pt x="1175645" y="1000240"/>
                  </a:lnTo>
                  <a:lnTo>
                    <a:pt x="972445" y="0"/>
                  </a:lnTo>
                  <a:close/>
                </a:path>
              </a:pathLst>
            </a:custGeom>
            <a:blipFill>
              <a:blip r:embed="rId2"/>
              <a:stretch>
                <a:fillRect l="-13849" t="0" r="-13849" b="0"/>
              </a:stretch>
            </a:blipFill>
          </p:spPr>
        </p:sp>
      </p:grpSp>
      <p:grpSp>
        <p:nvGrpSpPr>
          <p:cNvPr name="Group 17" id="17"/>
          <p:cNvGrpSpPr/>
          <p:nvPr/>
        </p:nvGrpSpPr>
        <p:grpSpPr>
          <a:xfrm rot="0">
            <a:off x="6072299" y="4823570"/>
            <a:ext cx="1793640" cy="4434730"/>
            <a:chOff x="0" y="0"/>
            <a:chExt cx="406400" cy="1004814"/>
          </a:xfrm>
        </p:grpSpPr>
        <p:sp>
          <p:nvSpPr>
            <p:cNvPr name="Freeform 18" id="18"/>
            <p:cNvSpPr/>
            <p:nvPr/>
          </p:nvSpPr>
          <p:spPr>
            <a:xfrm flipH="false" flipV="false" rot="0">
              <a:off x="0" y="0"/>
              <a:ext cx="406400" cy="1004814"/>
            </a:xfrm>
            <a:custGeom>
              <a:avLst/>
              <a:gdLst/>
              <a:ahLst/>
              <a:cxnLst/>
              <a:rect r="r" b="b" t="t" l="l"/>
              <a:pathLst>
                <a:path h="1004814" w="406400">
                  <a:moveTo>
                    <a:pt x="203200" y="0"/>
                  </a:moveTo>
                  <a:lnTo>
                    <a:pt x="0" y="0"/>
                  </a:lnTo>
                  <a:lnTo>
                    <a:pt x="203200" y="1004814"/>
                  </a:lnTo>
                  <a:lnTo>
                    <a:pt x="406400" y="1004814"/>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19" id="19"/>
            <p:cNvSpPr txBox="true"/>
            <p:nvPr/>
          </p:nvSpPr>
          <p:spPr>
            <a:xfrm>
              <a:off x="101600" y="47625"/>
              <a:ext cx="203200" cy="957189"/>
            </a:xfrm>
            <a:prstGeom prst="rect">
              <a:avLst/>
            </a:prstGeom>
          </p:spPr>
          <p:txBody>
            <a:bodyPr anchor="ctr" rtlCol="false" tIns="50800" lIns="50800" bIns="50800" rIns="50800"/>
            <a:lstStyle/>
            <a:p>
              <a:pPr algn="ctr">
                <a:lnSpc>
                  <a:spcPts val="1134"/>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5780466" y="639280"/>
            <a:ext cx="1478834" cy="453314"/>
            <a:chOff x="0" y="0"/>
            <a:chExt cx="389487" cy="119391"/>
          </a:xfrm>
        </p:grpSpPr>
        <p:sp>
          <p:nvSpPr>
            <p:cNvPr name="Freeform 3" id="3"/>
            <p:cNvSpPr/>
            <p:nvPr/>
          </p:nvSpPr>
          <p:spPr>
            <a:xfrm flipH="false" flipV="false" rot="0">
              <a:off x="0" y="0"/>
              <a:ext cx="389487" cy="119391"/>
            </a:xfrm>
            <a:custGeom>
              <a:avLst/>
              <a:gdLst/>
              <a:ahLst/>
              <a:cxnLst/>
              <a:rect r="r" b="b" t="t" l="l"/>
              <a:pathLst>
                <a:path h="119391" w="389487">
                  <a:moveTo>
                    <a:pt x="52352" y="0"/>
                  </a:moveTo>
                  <a:lnTo>
                    <a:pt x="337136" y="0"/>
                  </a:lnTo>
                  <a:cubicBezTo>
                    <a:pt x="366049" y="0"/>
                    <a:pt x="389487" y="23439"/>
                    <a:pt x="389487" y="52352"/>
                  </a:cubicBezTo>
                  <a:lnTo>
                    <a:pt x="389487" y="67040"/>
                  </a:lnTo>
                  <a:cubicBezTo>
                    <a:pt x="389487" y="80924"/>
                    <a:pt x="383972" y="94240"/>
                    <a:pt x="374154" y="104058"/>
                  </a:cubicBezTo>
                  <a:cubicBezTo>
                    <a:pt x="364336" y="113876"/>
                    <a:pt x="351020" y="119391"/>
                    <a:pt x="337136" y="119391"/>
                  </a:cubicBezTo>
                  <a:lnTo>
                    <a:pt x="52352" y="119391"/>
                  </a:lnTo>
                  <a:cubicBezTo>
                    <a:pt x="23439" y="119391"/>
                    <a:pt x="0" y="95953"/>
                    <a:pt x="0" y="67040"/>
                  </a:cubicBezTo>
                  <a:lnTo>
                    <a:pt x="0" y="52352"/>
                  </a:lnTo>
                  <a:cubicBezTo>
                    <a:pt x="0" y="23439"/>
                    <a:pt x="23439" y="0"/>
                    <a:pt x="52352" y="0"/>
                  </a:cubicBezTo>
                  <a:close/>
                </a:path>
              </a:pathLst>
            </a:custGeom>
            <a:gradFill rotWithShape="true">
              <a:gsLst>
                <a:gs pos="0">
                  <a:srgbClr val="FFDE59">
                    <a:alpha val="100000"/>
                  </a:srgbClr>
                </a:gs>
                <a:gs pos="100000">
                  <a:srgbClr val="FF914D">
                    <a:alpha val="100000"/>
                  </a:srgbClr>
                </a:gs>
              </a:gsLst>
              <a:lin ang="0"/>
            </a:gradFill>
            <a:ln cap="sq">
              <a:noFill/>
              <a:prstDash val="solid"/>
              <a:miter/>
            </a:ln>
          </p:spPr>
        </p:sp>
        <p:sp>
          <p:nvSpPr>
            <p:cNvPr name="TextBox 4" id="4"/>
            <p:cNvSpPr txBox="true"/>
            <p:nvPr/>
          </p:nvSpPr>
          <p:spPr>
            <a:xfrm>
              <a:off x="0" y="28575"/>
              <a:ext cx="389487" cy="90816"/>
            </a:xfrm>
            <a:prstGeom prst="rect">
              <a:avLst/>
            </a:prstGeom>
          </p:spPr>
          <p:txBody>
            <a:bodyPr anchor="ctr" rtlCol="false" tIns="50800" lIns="50800" bIns="50800" rIns="50800"/>
            <a:lstStyle/>
            <a:p>
              <a:pPr algn="ctr">
                <a:lnSpc>
                  <a:spcPts val="1134"/>
                </a:lnSpc>
              </a:pPr>
            </a:p>
          </p:txBody>
        </p:sp>
      </p:grpSp>
      <p:grpSp>
        <p:nvGrpSpPr>
          <p:cNvPr name="Group 5" id="5"/>
          <p:cNvGrpSpPr/>
          <p:nvPr/>
        </p:nvGrpSpPr>
        <p:grpSpPr>
          <a:xfrm rot="0">
            <a:off x="1028700" y="7008627"/>
            <a:ext cx="6837238" cy="887035"/>
            <a:chOff x="0" y="0"/>
            <a:chExt cx="4581620" cy="594400"/>
          </a:xfrm>
        </p:grpSpPr>
        <p:sp>
          <p:nvSpPr>
            <p:cNvPr name="Freeform 6" id="6"/>
            <p:cNvSpPr/>
            <p:nvPr/>
          </p:nvSpPr>
          <p:spPr>
            <a:xfrm flipH="false" flipV="false" rot="0">
              <a:off x="0" y="0"/>
              <a:ext cx="4581620" cy="594400"/>
            </a:xfrm>
            <a:custGeom>
              <a:avLst/>
              <a:gdLst/>
              <a:ahLst/>
              <a:cxnLst/>
              <a:rect r="r" b="b" t="t" l="l"/>
              <a:pathLst>
                <a:path h="594400" w="4581620">
                  <a:moveTo>
                    <a:pt x="4378420" y="0"/>
                  </a:moveTo>
                  <a:lnTo>
                    <a:pt x="0" y="0"/>
                  </a:lnTo>
                  <a:lnTo>
                    <a:pt x="203200" y="594400"/>
                  </a:lnTo>
                  <a:lnTo>
                    <a:pt x="4581620" y="594400"/>
                  </a:lnTo>
                  <a:lnTo>
                    <a:pt x="4378420" y="0"/>
                  </a:lnTo>
                  <a:close/>
                </a:path>
              </a:pathLst>
            </a:custGeom>
            <a:gradFill rotWithShape="true">
              <a:gsLst>
                <a:gs pos="0">
                  <a:srgbClr val="FFDE59">
                    <a:alpha val="100000"/>
                  </a:srgbClr>
                </a:gs>
                <a:gs pos="100000">
                  <a:srgbClr val="FF914D">
                    <a:alpha val="100000"/>
                  </a:srgbClr>
                </a:gs>
              </a:gsLst>
              <a:lin ang="0"/>
            </a:gradFill>
          </p:spPr>
        </p:sp>
        <p:sp>
          <p:nvSpPr>
            <p:cNvPr name="TextBox 7" id="7"/>
            <p:cNvSpPr txBox="true"/>
            <p:nvPr/>
          </p:nvSpPr>
          <p:spPr>
            <a:xfrm>
              <a:off x="101600" y="47625"/>
              <a:ext cx="4378420" cy="546775"/>
            </a:xfrm>
            <a:prstGeom prst="rect">
              <a:avLst/>
            </a:prstGeom>
          </p:spPr>
          <p:txBody>
            <a:bodyPr anchor="ctr" rtlCol="false" tIns="50800" lIns="50800" bIns="50800" rIns="50800"/>
            <a:lstStyle/>
            <a:p>
              <a:pPr algn="ctr">
                <a:lnSpc>
                  <a:spcPts val="1134"/>
                </a:lnSpc>
              </a:pPr>
            </a:p>
          </p:txBody>
        </p:sp>
      </p:grpSp>
      <p:sp>
        <p:nvSpPr>
          <p:cNvPr name="TextBox 8" id="8"/>
          <p:cNvSpPr txBox="true"/>
          <p:nvPr/>
        </p:nvSpPr>
        <p:spPr>
          <a:xfrm rot="0">
            <a:off x="7054987" y="807453"/>
            <a:ext cx="810952" cy="164592"/>
          </a:xfrm>
          <a:prstGeom prst="rect">
            <a:avLst/>
          </a:prstGeom>
        </p:spPr>
        <p:txBody>
          <a:bodyPr anchor="t" rtlCol="false" tIns="0" lIns="0" bIns="0" rIns="0">
            <a:spAutoFit/>
          </a:bodyPr>
          <a:lstStyle/>
          <a:p>
            <a:pPr algn="ctr">
              <a:lnSpc>
                <a:spcPts val="1134"/>
              </a:lnSpc>
            </a:pPr>
            <a:r>
              <a:rPr lang="en-US" b="true" sz="1400" spc="-28">
                <a:solidFill>
                  <a:srgbClr val="F7F7F7"/>
                </a:solidFill>
                <a:latin typeface="Open Sauce Bold"/>
                <a:ea typeface="Open Sauce Bold"/>
                <a:cs typeface="Open Sauce Bold"/>
                <a:sym typeface="Open Sauce Bold"/>
              </a:rPr>
              <a:t>INICIO</a:t>
            </a:r>
          </a:p>
        </p:txBody>
      </p:sp>
      <p:sp>
        <p:nvSpPr>
          <p:cNvPr name="TextBox 9" id="9"/>
          <p:cNvSpPr txBox="true"/>
          <p:nvPr/>
        </p:nvSpPr>
        <p:spPr>
          <a:xfrm rot="0">
            <a:off x="8498359"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SOBRE</a:t>
            </a:r>
          </a:p>
        </p:txBody>
      </p:sp>
      <p:sp>
        <p:nvSpPr>
          <p:cNvPr name="TextBox 10" id="10"/>
          <p:cNvSpPr txBox="true"/>
          <p:nvPr/>
        </p:nvSpPr>
        <p:spPr>
          <a:xfrm rot="0">
            <a:off x="10181897"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SERVIÇO</a:t>
            </a:r>
          </a:p>
        </p:txBody>
      </p:sp>
      <p:sp>
        <p:nvSpPr>
          <p:cNvPr name="TextBox 11" id="11"/>
          <p:cNvSpPr txBox="true"/>
          <p:nvPr/>
        </p:nvSpPr>
        <p:spPr>
          <a:xfrm rot="0">
            <a:off x="16034591" y="807453"/>
            <a:ext cx="970584" cy="164592"/>
          </a:xfrm>
          <a:prstGeom prst="rect">
            <a:avLst/>
          </a:prstGeom>
        </p:spPr>
        <p:txBody>
          <a:bodyPr anchor="t" rtlCol="false" tIns="0" lIns="0" bIns="0" rIns="0">
            <a:spAutoFit/>
          </a:bodyPr>
          <a:lstStyle/>
          <a:p>
            <a:pPr algn="ctr">
              <a:lnSpc>
                <a:spcPts val="1134"/>
              </a:lnSpc>
            </a:pPr>
            <a:r>
              <a:rPr lang="en-US" b="true" sz="1400" spc="-28">
                <a:solidFill>
                  <a:srgbClr val="030203"/>
                </a:solidFill>
                <a:latin typeface="Open Sauce Bold"/>
                <a:ea typeface="Open Sauce Bold"/>
                <a:cs typeface="Open Sauce Bold"/>
                <a:sym typeface="Open Sauce Bold"/>
              </a:rPr>
              <a:t>CONTATO</a:t>
            </a:r>
          </a:p>
        </p:txBody>
      </p:sp>
      <p:sp>
        <p:nvSpPr>
          <p:cNvPr name="TextBox 12" id="12"/>
          <p:cNvSpPr txBox="true"/>
          <p:nvPr/>
        </p:nvSpPr>
        <p:spPr>
          <a:xfrm rot="0">
            <a:off x="1028700" y="2351253"/>
            <a:ext cx="7469659" cy="4549121"/>
          </a:xfrm>
          <a:prstGeom prst="rect">
            <a:avLst/>
          </a:prstGeom>
        </p:spPr>
        <p:txBody>
          <a:bodyPr anchor="t" rtlCol="false" tIns="0" lIns="0" bIns="0" rIns="0">
            <a:spAutoFit/>
          </a:bodyPr>
          <a:lstStyle/>
          <a:p>
            <a:pPr algn="l">
              <a:lnSpc>
                <a:spcPts val="7153"/>
              </a:lnSpc>
            </a:pPr>
            <a:r>
              <a:rPr lang="en-US" b="true" sz="6623" spc="-430">
                <a:solidFill>
                  <a:srgbClr val="F7F7F7"/>
                </a:solidFill>
                <a:latin typeface="Open Sauce Bold"/>
                <a:ea typeface="Open Sauce Bold"/>
                <a:cs typeface="Open Sauce Bold"/>
                <a:sym typeface="Open Sauce Bold"/>
              </a:rPr>
              <a:t>QUAIS SÃO AS FUNCIONALIDADES PRINCIPAIS DA PLATAFORMA</a:t>
            </a:r>
          </a:p>
          <a:p>
            <a:pPr algn="l">
              <a:lnSpc>
                <a:spcPts val="7153"/>
              </a:lnSpc>
            </a:pPr>
          </a:p>
        </p:txBody>
      </p:sp>
      <p:sp>
        <p:nvSpPr>
          <p:cNvPr name="TextBox 13" id="13"/>
          <p:cNvSpPr txBox="true"/>
          <p:nvPr/>
        </p:nvSpPr>
        <p:spPr>
          <a:xfrm rot="0">
            <a:off x="1028700" y="7268629"/>
            <a:ext cx="6837238" cy="328422"/>
          </a:xfrm>
          <a:prstGeom prst="rect">
            <a:avLst/>
          </a:prstGeom>
        </p:spPr>
        <p:txBody>
          <a:bodyPr anchor="t" rtlCol="false" tIns="0" lIns="0" bIns="0" rIns="0">
            <a:spAutoFit/>
          </a:bodyPr>
          <a:lstStyle/>
          <a:p>
            <a:pPr algn="ctr">
              <a:lnSpc>
                <a:spcPts val="2544"/>
              </a:lnSpc>
            </a:pPr>
            <a:r>
              <a:rPr lang="en-US" b="true" sz="2400" spc="-156">
                <a:solidFill>
                  <a:srgbClr val="030203"/>
                </a:solidFill>
                <a:latin typeface="Open Sauce Bold"/>
                <a:ea typeface="Open Sauce Bold"/>
                <a:cs typeface="Open Sauce Bold"/>
                <a:sym typeface="Open Sauce Bold"/>
              </a:rPr>
              <a:t>TENHA UM SITE TOTALMENTE FUNCIONAL</a:t>
            </a:r>
          </a:p>
        </p:txBody>
      </p:sp>
      <p:grpSp>
        <p:nvGrpSpPr>
          <p:cNvPr name="Group 14" id="14"/>
          <p:cNvGrpSpPr/>
          <p:nvPr/>
        </p:nvGrpSpPr>
        <p:grpSpPr>
          <a:xfrm rot="0">
            <a:off x="10181897" y="2275053"/>
            <a:ext cx="10981612" cy="8236209"/>
            <a:chOff x="0" y="0"/>
            <a:chExt cx="812800" cy="609600"/>
          </a:xfrm>
        </p:grpSpPr>
        <p:sp>
          <p:nvSpPr>
            <p:cNvPr name="Freeform 15" id="15"/>
            <p:cNvSpPr/>
            <p:nvPr/>
          </p:nvSpPr>
          <p:spPr>
            <a:xfrm flipH="false" flipV="false" rot="0">
              <a:off x="0" y="0"/>
              <a:ext cx="812800" cy="609600"/>
            </a:xfrm>
            <a:custGeom>
              <a:avLst/>
              <a:gdLst/>
              <a:ahLst/>
              <a:cxnLst/>
              <a:rect r="r" b="b" t="t" l="l"/>
              <a:pathLst>
                <a:path h="609600" w="812800">
                  <a:moveTo>
                    <a:pt x="203200" y="0"/>
                  </a:moveTo>
                  <a:lnTo>
                    <a:pt x="812800" y="0"/>
                  </a:lnTo>
                  <a:lnTo>
                    <a:pt x="609600" y="609600"/>
                  </a:lnTo>
                  <a:lnTo>
                    <a:pt x="0" y="609600"/>
                  </a:lnTo>
                  <a:lnTo>
                    <a:pt x="203200" y="0"/>
                  </a:lnTo>
                  <a:close/>
                </a:path>
              </a:pathLst>
            </a:custGeom>
            <a:blipFill>
              <a:blip r:embed="rId2"/>
              <a:stretch>
                <a:fillRect l="-6285" t="0" r="-6285" b="0"/>
              </a:stretch>
            </a:blipFill>
          </p:spPr>
        </p:sp>
      </p:grpSp>
      <p:grpSp>
        <p:nvGrpSpPr>
          <p:cNvPr name="Group 16" id="16"/>
          <p:cNvGrpSpPr/>
          <p:nvPr/>
        </p:nvGrpSpPr>
        <p:grpSpPr>
          <a:xfrm rot="0">
            <a:off x="9549476" y="8371265"/>
            <a:ext cx="6026287" cy="887035"/>
            <a:chOff x="0" y="0"/>
            <a:chExt cx="4433413" cy="652573"/>
          </a:xfrm>
        </p:grpSpPr>
        <p:sp>
          <p:nvSpPr>
            <p:cNvPr name="Freeform 17" id="17"/>
            <p:cNvSpPr/>
            <p:nvPr/>
          </p:nvSpPr>
          <p:spPr>
            <a:xfrm flipH="false" flipV="false" rot="0">
              <a:off x="0" y="0"/>
              <a:ext cx="4433413" cy="652573"/>
            </a:xfrm>
            <a:custGeom>
              <a:avLst/>
              <a:gdLst/>
              <a:ahLst/>
              <a:cxnLst/>
              <a:rect r="r" b="b" t="t" l="l"/>
              <a:pathLst>
                <a:path h="652573" w="4433413">
                  <a:moveTo>
                    <a:pt x="203200" y="0"/>
                  </a:moveTo>
                  <a:lnTo>
                    <a:pt x="4433413" y="0"/>
                  </a:lnTo>
                  <a:lnTo>
                    <a:pt x="4230213"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18" id="18"/>
            <p:cNvSpPr txBox="true"/>
            <p:nvPr/>
          </p:nvSpPr>
          <p:spPr>
            <a:xfrm>
              <a:off x="101600" y="47625"/>
              <a:ext cx="4230213" cy="604948"/>
            </a:xfrm>
            <a:prstGeom prst="rect">
              <a:avLst/>
            </a:prstGeom>
          </p:spPr>
          <p:txBody>
            <a:bodyPr anchor="ctr" rtlCol="false" tIns="50800" lIns="50800" bIns="50800" rIns="50800"/>
            <a:lstStyle/>
            <a:p>
              <a:pPr algn="ctr">
                <a:lnSpc>
                  <a:spcPts val="1134"/>
                </a:lnSpc>
              </a:pPr>
            </a:p>
          </p:txBody>
        </p:sp>
      </p:grpSp>
      <p:sp>
        <p:nvSpPr>
          <p:cNvPr name="TextBox 19" id="19"/>
          <p:cNvSpPr txBox="true"/>
          <p:nvPr/>
        </p:nvSpPr>
        <p:spPr>
          <a:xfrm rot="0">
            <a:off x="9549476" y="8513759"/>
            <a:ext cx="6026287" cy="490855"/>
          </a:xfrm>
          <a:prstGeom prst="rect">
            <a:avLst/>
          </a:prstGeom>
        </p:spPr>
        <p:txBody>
          <a:bodyPr anchor="t" rtlCol="false" tIns="0" lIns="0" bIns="0" rIns="0">
            <a:spAutoFit/>
          </a:bodyPr>
          <a:lstStyle/>
          <a:p>
            <a:pPr algn="ctr">
              <a:lnSpc>
                <a:spcPts val="3919"/>
              </a:lnSpc>
            </a:pPr>
            <a:r>
              <a:rPr lang="en-US" b="true" sz="2799" spc="-181">
                <a:solidFill>
                  <a:srgbClr val="030203"/>
                </a:solidFill>
                <a:latin typeface="Open Sauce Bold"/>
                <a:ea typeface="Open Sauce Bold"/>
                <a:cs typeface="Open Sauce Bold"/>
                <a:sym typeface="Open Sauce Bold"/>
              </a:rPr>
              <a:t>SISTEMA DE CADASTRO </a:t>
            </a:r>
          </a:p>
        </p:txBody>
      </p:sp>
      <p:grpSp>
        <p:nvGrpSpPr>
          <p:cNvPr name="Group 20" id="20"/>
          <p:cNvGrpSpPr/>
          <p:nvPr/>
        </p:nvGrpSpPr>
        <p:grpSpPr>
          <a:xfrm rot="0">
            <a:off x="10008304" y="6780588"/>
            <a:ext cx="6026287" cy="1028035"/>
            <a:chOff x="0" y="0"/>
            <a:chExt cx="3825349" cy="652573"/>
          </a:xfrm>
        </p:grpSpPr>
        <p:sp>
          <p:nvSpPr>
            <p:cNvPr name="Freeform 21" id="21"/>
            <p:cNvSpPr/>
            <p:nvPr/>
          </p:nvSpPr>
          <p:spPr>
            <a:xfrm flipH="false" flipV="false" rot="0">
              <a:off x="0" y="0"/>
              <a:ext cx="3825349" cy="652573"/>
            </a:xfrm>
            <a:custGeom>
              <a:avLst/>
              <a:gdLst/>
              <a:ahLst/>
              <a:cxnLst/>
              <a:rect r="r" b="b" t="t" l="l"/>
              <a:pathLst>
                <a:path h="652573" w="3825349">
                  <a:moveTo>
                    <a:pt x="203200" y="0"/>
                  </a:moveTo>
                  <a:lnTo>
                    <a:pt x="3825349" y="0"/>
                  </a:lnTo>
                  <a:lnTo>
                    <a:pt x="3622149"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22" id="22"/>
            <p:cNvSpPr txBox="true"/>
            <p:nvPr/>
          </p:nvSpPr>
          <p:spPr>
            <a:xfrm>
              <a:off x="101600" y="47625"/>
              <a:ext cx="3622149" cy="604948"/>
            </a:xfrm>
            <a:prstGeom prst="rect">
              <a:avLst/>
            </a:prstGeom>
          </p:spPr>
          <p:txBody>
            <a:bodyPr anchor="ctr" rtlCol="false" tIns="50800" lIns="50800" bIns="50800" rIns="50800"/>
            <a:lstStyle/>
            <a:p>
              <a:pPr algn="ctr">
                <a:lnSpc>
                  <a:spcPts val="1134"/>
                </a:lnSpc>
              </a:pPr>
            </a:p>
          </p:txBody>
        </p:sp>
      </p:grpSp>
      <p:sp>
        <p:nvSpPr>
          <p:cNvPr name="TextBox 23" id="23"/>
          <p:cNvSpPr txBox="true"/>
          <p:nvPr/>
        </p:nvSpPr>
        <p:spPr>
          <a:xfrm rot="0">
            <a:off x="10703092" y="6932783"/>
            <a:ext cx="4636712" cy="752221"/>
          </a:xfrm>
          <a:prstGeom prst="rect">
            <a:avLst/>
          </a:prstGeom>
        </p:spPr>
        <p:txBody>
          <a:bodyPr anchor="t" rtlCol="false" tIns="0" lIns="0" bIns="0" rIns="0">
            <a:spAutoFit/>
          </a:bodyPr>
          <a:lstStyle/>
          <a:p>
            <a:pPr algn="ctr">
              <a:lnSpc>
                <a:spcPts val="2911"/>
              </a:lnSpc>
            </a:pPr>
            <a:r>
              <a:rPr lang="en-US" b="true" sz="2799" spc="-181">
                <a:solidFill>
                  <a:srgbClr val="030203"/>
                </a:solidFill>
                <a:latin typeface="Open Sauce Bold"/>
                <a:ea typeface="Open Sauce Bold"/>
                <a:cs typeface="Open Sauce Bold"/>
                <a:sym typeface="Open Sauce Bold"/>
              </a:rPr>
              <a:t>SISTEMA DE ACESSO DO CLIENTE</a:t>
            </a:r>
          </a:p>
        </p:txBody>
      </p:sp>
      <p:grpSp>
        <p:nvGrpSpPr>
          <p:cNvPr name="Group 24" id="24"/>
          <p:cNvGrpSpPr/>
          <p:nvPr/>
        </p:nvGrpSpPr>
        <p:grpSpPr>
          <a:xfrm rot="0">
            <a:off x="10493596" y="5387677"/>
            <a:ext cx="6026287" cy="887035"/>
            <a:chOff x="0" y="0"/>
            <a:chExt cx="4433413" cy="652573"/>
          </a:xfrm>
        </p:grpSpPr>
        <p:sp>
          <p:nvSpPr>
            <p:cNvPr name="Freeform 25" id="25"/>
            <p:cNvSpPr/>
            <p:nvPr/>
          </p:nvSpPr>
          <p:spPr>
            <a:xfrm flipH="false" flipV="false" rot="0">
              <a:off x="0" y="0"/>
              <a:ext cx="4433413" cy="652573"/>
            </a:xfrm>
            <a:custGeom>
              <a:avLst/>
              <a:gdLst/>
              <a:ahLst/>
              <a:cxnLst/>
              <a:rect r="r" b="b" t="t" l="l"/>
              <a:pathLst>
                <a:path h="652573" w="4433413">
                  <a:moveTo>
                    <a:pt x="203200" y="0"/>
                  </a:moveTo>
                  <a:lnTo>
                    <a:pt x="4433413" y="0"/>
                  </a:lnTo>
                  <a:lnTo>
                    <a:pt x="4230213"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26" id="26"/>
            <p:cNvSpPr txBox="true"/>
            <p:nvPr/>
          </p:nvSpPr>
          <p:spPr>
            <a:xfrm>
              <a:off x="101600" y="47625"/>
              <a:ext cx="4230213" cy="604948"/>
            </a:xfrm>
            <a:prstGeom prst="rect">
              <a:avLst/>
            </a:prstGeom>
          </p:spPr>
          <p:txBody>
            <a:bodyPr anchor="ctr" rtlCol="false" tIns="50800" lIns="50800" bIns="50800" rIns="50800"/>
            <a:lstStyle/>
            <a:p>
              <a:pPr algn="ctr">
                <a:lnSpc>
                  <a:spcPts val="1134"/>
                </a:lnSpc>
              </a:pPr>
            </a:p>
          </p:txBody>
        </p:sp>
      </p:grpSp>
      <p:sp>
        <p:nvSpPr>
          <p:cNvPr name="TextBox 27" id="27"/>
          <p:cNvSpPr txBox="true"/>
          <p:nvPr/>
        </p:nvSpPr>
        <p:spPr>
          <a:xfrm rot="0">
            <a:off x="10493596" y="5650346"/>
            <a:ext cx="6026287" cy="390271"/>
          </a:xfrm>
          <a:prstGeom prst="rect">
            <a:avLst/>
          </a:prstGeom>
        </p:spPr>
        <p:txBody>
          <a:bodyPr anchor="t" rtlCol="false" tIns="0" lIns="0" bIns="0" rIns="0">
            <a:spAutoFit/>
          </a:bodyPr>
          <a:lstStyle/>
          <a:p>
            <a:pPr algn="ctr">
              <a:lnSpc>
                <a:spcPts val="2911"/>
              </a:lnSpc>
            </a:pPr>
            <a:r>
              <a:rPr lang="en-US" b="true" sz="2799" spc="-181">
                <a:solidFill>
                  <a:srgbClr val="030203"/>
                </a:solidFill>
                <a:latin typeface="Open Sauce Bold"/>
                <a:ea typeface="Open Sauce Bold"/>
                <a:cs typeface="Open Sauce Bold"/>
                <a:sym typeface="Open Sauce Bold"/>
              </a:rPr>
              <a:t>SISTEMA DE COMPRA</a:t>
            </a:r>
          </a:p>
        </p:txBody>
      </p:sp>
      <p:grpSp>
        <p:nvGrpSpPr>
          <p:cNvPr name="Group 28" id="28"/>
          <p:cNvGrpSpPr/>
          <p:nvPr/>
        </p:nvGrpSpPr>
        <p:grpSpPr>
          <a:xfrm rot="0">
            <a:off x="10978888" y="3871992"/>
            <a:ext cx="6026287" cy="887035"/>
            <a:chOff x="0" y="0"/>
            <a:chExt cx="4433413" cy="652573"/>
          </a:xfrm>
        </p:grpSpPr>
        <p:sp>
          <p:nvSpPr>
            <p:cNvPr name="Freeform 29" id="29"/>
            <p:cNvSpPr/>
            <p:nvPr/>
          </p:nvSpPr>
          <p:spPr>
            <a:xfrm flipH="false" flipV="false" rot="0">
              <a:off x="0" y="0"/>
              <a:ext cx="4433413" cy="652573"/>
            </a:xfrm>
            <a:custGeom>
              <a:avLst/>
              <a:gdLst/>
              <a:ahLst/>
              <a:cxnLst/>
              <a:rect r="r" b="b" t="t" l="l"/>
              <a:pathLst>
                <a:path h="652573" w="4433413">
                  <a:moveTo>
                    <a:pt x="203200" y="0"/>
                  </a:moveTo>
                  <a:lnTo>
                    <a:pt x="4433413" y="0"/>
                  </a:lnTo>
                  <a:lnTo>
                    <a:pt x="4230213" y="652573"/>
                  </a:lnTo>
                  <a:lnTo>
                    <a:pt x="0" y="652573"/>
                  </a:lnTo>
                  <a:lnTo>
                    <a:pt x="203200" y="0"/>
                  </a:lnTo>
                  <a:close/>
                </a:path>
              </a:pathLst>
            </a:custGeom>
            <a:gradFill rotWithShape="true">
              <a:gsLst>
                <a:gs pos="0">
                  <a:srgbClr val="FFDE59">
                    <a:alpha val="100000"/>
                  </a:srgbClr>
                </a:gs>
                <a:gs pos="100000">
                  <a:srgbClr val="FF914D">
                    <a:alpha val="100000"/>
                  </a:srgbClr>
                </a:gs>
              </a:gsLst>
              <a:lin ang="0"/>
            </a:gradFill>
          </p:spPr>
        </p:sp>
        <p:sp>
          <p:nvSpPr>
            <p:cNvPr name="TextBox 30" id="30"/>
            <p:cNvSpPr txBox="true"/>
            <p:nvPr/>
          </p:nvSpPr>
          <p:spPr>
            <a:xfrm>
              <a:off x="101600" y="95250"/>
              <a:ext cx="4230213" cy="557323"/>
            </a:xfrm>
            <a:prstGeom prst="rect">
              <a:avLst/>
            </a:prstGeom>
          </p:spPr>
          <p:txBody>
            <a:bodyPr anchor="ctr" rtlCol="false" tIns="50800" lIns="50800" bIns="50800" rIns="50800"/>
            <a:lstStyle/>
            <a:p>
              <a:pPr algn="ctr">
                <a:lnSpc>
                  <a:spcPts val="2267"/>
                </a:lnSpc>
              </a:pPr>
              <a:r>
                <a:rPr lang="en-US" b="true" sz="2799" spc="-55">
                  <a:solidFill>
                    <a:srgbClr val="000000"/>
                  </a:solidFill>
                  <a:latin typeface="Open Sauce Bold"/>
                  <a:ea typeface="Open Sauce Bold"/>
                  <a:cs typeface="Open Sauce Bold"/>
                  <a:sym typeface="Open Sauce Bold"/>
                </a:rPr>
                <a:t>CONTROLE DE ESTOQUE</a:t>
              </a:r>
            </a:p>
          </p:txBody>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5780466" y="639280"/>
            <a:ext cx="1478834" cy="453314"/>
            <a:chOff x="0" y="0"/>
            <a:chExt cx="389487" cy="119391"/>
          </a:xfrm>
        </p:grpSpPr>
        <p:sp>
          <p:nvSpPr>
            <p:cNvPr name="Freeform 3" id="3"/>
            <p:cNvSpPr/>
            <p:nvPr/>
          </p:nvSpPr>
          <p:spPr>
            <a:xfrm flipH="false" flipV="false" rot="0">
              <a:off x="0" y="0"/>
              <a:ext cx="389487" cy="119391"/>
            </a:xfrm>
            <a:custGeom>
              <a:avLst/>
              <a:gdLst/>
              <a:ahLst/>
              <a:cxnLst/>
              <a:rect r="r" b="b" t="t" l="l"/>
              <a:pathLst>
                <a:path h="119391" w="389487">
                  <a:moveTo>
                    <a:pt x="52352" y="0"/>
                  </a:moveTo>
                  <a:lnTo>
                    <a:pt x="337136" y="0"/>
                  </a:lnTo>
                  <a:cubicBezTo>
                    <a:pt x="366049" y="0"/>
                    <a:pt x="389487" y="23439"/>
                    <a:pt x="389487" y="52352"/>
                  </a:cubicBezTo>
                  <a:lnTo>
                    <a:pt x="389487" y="67040"/>
                  </a:lnTo>
                  <a:cubicBezTo>
                    <a:pt x="389487" y="80924"/>
                    <a:pt x="383972" y="94240"/>
                    <a:pt x="374154" y="104058"/>
                  </a:cubicBezTo>
                  <a:cubicBezTo>
                    <a:pt x="364336" y="113876"/>
                    <a:pt x="351020" y="119391"/>
                    <a:pt x="337136" y="119391"/>
                  </a:cubicBezTo>
                  <a:lnTo>
                    <a:pt x="52352" y="119391"/>
                  </a:lnTo>
                  <a:cubicBezTo>
                    <a:pt x="23439" y="119391"/>
                    <a:pt x="0" y="95953"/>
                    <a:pt x="0" y="67040"/>
                  </a:cubicBezTo>
                  <a:lnTo>
                    <a:pt x="0" y="52352"/>
                  </a:lnTo>
                  <a:cubicBezTo>
                    <a:pt x="0" y="23439"/>
                    <a:pt x="23439" y="0"/>
                    <a:pt x="52352" y="0"/>
                  </a:cubicBezTo>
                  <a:close/>
                </a:path>
              </a:pathLst>
            </a:custGeom>
            <a:gradFill rotWithShape="true">
              <a:gsLst>
                <a:gs pos="0">
                  <a:srgbClr val="FFDE59">
                    <a:alpha val="100000"/>
                  </a:srgbClr>
                </a:gs>
                <a:gs pos="100000">
                  <a:srgbClr val="FF914D">
                    <a:alpha val="100000"/>
                  </a:srgbClr>
                </a:gs>
              </a:gsLst>
              <a:lin ang="0"/>
            </a:gradFill>
            <a:ln cap="sq">
              <a:noFill/>
              <a:prstDash val="solid"/>
              <a:miter/>
            </a:ln>
          </p:spPr>
        </p:sp>
        <p:sp>
          <p:nvSpPr>
            <p:cNvPr name="TextBox 4" id="4"/>
            <p:cNvSpPr txBox="true"/>
            <p:nvPr/>
          </p:nvSpPr>
          <p:spPr>
            <a:xfrm>
              <a:off x="0" y="28575"/>
              <a:ext cx="389487" cy="90816"/>
            </a:xfrm>
            <a:prstGeom prst="rect">
              <a:avLst/>
            </a:prstGeom>
          </p:spPr>
          <p:txBody>
            <a:bodyPr anchor="ctr" rtlCol="false" tIns="50800" lIns="50800" bIns="50800" rIns="50800"/>
            <a:lstStyle/>
            <a:p>
              <a:pPr algn="ctr">
                <a:lnSpc>
                  <a:spcPts val="1134"/>
                </a:lnSpc>
              </a:pPr>
            </a:p>
          </p:txBody>
        </p:sp>
      </p:grpSp>
      <p:graphicFrame>
        <p:nvGraphicFramePr>
          <p:cNvPr name="Table 5" id="5"/>
          <p:cNvGraphicFramePr>
            <a:graphicFrameLocks noGrp="true"/>
          </p:cNvGraphicFramePr>
          <p:nvPr/>
        </p:nvGraphicFramePr>
        <p:xfrm>
          <a:off x="142390" y="1364408"/>
          <a:ext cx="18003221" cy="9056133"/>
        </p:xfrm>
        <a:graphic>
          <a:graphicData uri="http://schemas.openxmlformats.org/drawingml/2006/table">
            <a:tbl>
              <a:tblPr/>
              <a:tblGrid>
                <a:gridCol w="5288722"/>
                <a:gridCol w="4021473"/>
                <a:gridCol w="8693025"/>
              </a:tblGrid>
              <a:tr h="1329569">
                <a:tc>
                  <a:txBody>
                    <a:bodyPr anchor="t" rtlCol="false"/>
                    <a:lstStyle/>
                    <a:p>
                      <a:pPr algn="ctr">
                        <a:lnSpc>
                          <a:spcPts val="3499"/>
                        </a:lnSpc>
                        <a:defRPr/>
                      </a:pPr>
                      <a:r>
                        <a:rPr lang="en-US" sz="2499" b="true">
                          <a:solidFill>
                            <a:srgbClr val="FFFFFF"/>
                          </a:solidFill>
                          <a:latin typeface="Open Sauce Bold"/>
                          <a:ea typeface="Open Sauce Bold"/>
                          <a:cs typeface="Open Sauce Bold"/>
                          <a:sym typeface="Open Sauce Bold"/>
                        </a:rPr>
                        <a:t>Duração (6 Meses)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b="true">
                          <a:solidFill>
                            <a:srgbClr val="FFFFFF"/>
                          </a:solidFill>
                          <a:latin typeface="Open Sauce Bold"/>
                          <a:ea typeface="Open Sauce Bold"/>
                          <a:cs typeface="Open Sauce Bold"/>
                          <a:sym typeface="Open Sauce Bold"/>
                        </a:rPr>
                        <a:t>Atividades principais da etapa</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b="true">
                          <a:solidFill>
                            <a:srgbClr val="FFFFFF"/>
                          </a:solidFill>
                          <a:latin typeface="Open Sauce Bold"/>
                          <a:ea typeface="Open Sauce Bold"/>
                          <a:cs typeface="Open Sauce Bold"/>
                          <a:sym typeface="Open Sauce Bold"/>
                        </a:rPr>
                        <a:t>Etapas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537853">
                <a:tc>
                  <a:txBody>
                    <a:bodyPr anchor="t" rtlCol="false"/>
                    <a:lstStyle/>
                    <a:p>
                      <a:pPr algn="ctr">
                        <a:lnSpc>
                          <a:spcPts val="3499"/>
                        </a:lnSpc>
                        <a:defRPr/>
                      </a:pPr>
                      <a:r>
                        <a:rPr lang="en-US" sz="2499">
                          <a:solidFill>
                            <a:srgbClr val="FFFFFF"/>
                          </a:solidFill>
                          <a:latin typeface="Open Sauce"/>
                          <a:ea typeface="Open Sauce"/>
                          <a:cs typeface="Open Sauce"/>
                          <a:sym typeface="Open Sauce"/>
                        </a:rPr>
                        <a:t>4 Semanas</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Reuniões com cliente, definição de objetivos, público-alvo, funcionalidades, estrutura de produtos e métodos de pagamento</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Levantamento de requisitos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855657">
                <a:tc>
                  <a:txBody>
                    <a:bodyPr anchor="t" rtlCol="false"/>
                    <a:lstStyle/>
                    <a:p>
                      <a:pPr algn="ctr">
                        <a:lnSpc>
                          <a:spcPts val="3499"/>
                        </a:lnSpc>
                        <a:defRPr/>
                      </a:pPr>
                      <a:r>
                        <a:rPr lang="en-US" sz="2499">
                          <a:solidFill>
                            <a:srgbClr val="FFFFFF"/>
                          </a:solidFill>
                          <a:latin typeface="Open Sauce"/>
                          <a:ea typeface="Open Sauce"/>
                          <a:cs typeface="Open Sauce"/>
                          <a:sym typeface="Open Sauce"/>
                        </a:rPr>
                        <a:t>4 Semanas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Criação dos diagramas (UML, casos de uso), arquitetura do sistema, modelagem de banco de dados, wireframes e protótipos do site.</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Análise / Modelagem</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329569">
                <a:tc>
                  <a:txBody>
                    <a:bodyPr anchor="t" rtlCol="false"/>
                    <a:lstStyle/>
                    <a:p>
                      <a:pPr algn="ctr">
                        <a:lnSpc>
                          <a:spcPts val="3499"/>
                        </a:lnSpc>
                        <a:defRPr/>
                      </a:pPr>
                      <a:r>
                        <a:rPr lang="en-US" sz="2499">
                          <a:solidFill>
                            <a:srgbClr val="FFFFFF"/>
                          </a:solidFill>
                          <a:latin typeface="Open Sauce"/>
                          <a:ea typeface="Open Sauce"/>
                          <a:cs typeface="Open Sauce"/>
                          <a:sym typeface="Open Sauce"/>
                        </a:rPr>
                        <a:t>10 Semanas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Codificação do front-end e back-end.</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Desenvolvimento</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501743">
                <a:tc>
                  <a:txBody>
                    <a:bodyPr anchor="t" rtlCol="false"/>
                    <a:lstStyle/>
                    <a:p>
                      <a:pPr algn="ctr">
                        <a:lnSpc>
                          <a:spcPts val="3499"/>
                        </a:lnSpc>
                        <a:defRPr/>
                      </a:pPr>
                      <a:r>
                        <a:rPr lang="en-US" sz="2499">
                          <a:solidFill>
                            <a:srgbClr val="FFFFFF"/>
                          </a:solidFill>
                          <a:latin typeface="Open Sauce"/>
                          <a:ea typeface="Open Sauce"/>
                          <a:cs typeface="Open Sauce"/>
                          <a:sym typeface="Open Sauce"/>
                        </a:rPr>
                        <a:t>5 Semanas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Testes funcionais, de usabilidade, segurança e desempenho. Correção de bugs. Validação com o cliente.</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Testes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501743">
                <a:tc>
                  <a:txBody>
                    <a:bodyPr anchor="t" rtlCol="false"/>
                    <a:lstStyle/>
                    <a:p>
                      <a:pPr algn="ctr">
                        <a:lnSpc>
                          <a:spcPts val="3499"/>
                        </a:lnSpc>
                        <a:defRPr/>
                      </a:pPr>
                      <a:r>
                        <a:rPr lang="en-US" sz="2499">
                          <a:solidFill>
                            <a:srgbClr val="FFFFFF"/>
                          </a:solidFill>
                          <a:latin typeface="Open Sauce"/>
                          <a:ea typeface="Open Sauce"/>
                          <a:cs typeface="Open Sauce"/>
                          <a:sym typeface="Open Sauce"/>
                        </a:rPr>
                        <a:t>1 Semanas</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799"/>
                        </a:lnSpc>
                        <a:defRPr/>
                      </a:pPr>
                      <a:r>
                        <a:rPr lang="en-US" sz="1999">
                          <a:solidFill>
                            <a:srgbClr val="FFFFFF"/>
                          </a:solidFill>
                          <a:latin typeface="Open Sauce"/>
                          <a:ea typeface="Open Sauce"/>
                          <a:cs typeface="Open Sauce"/>
                          <a:sym typeface="Open Sauce"/>
                        </a:rPr>
                        <a:t>Deploy no servidor, treinamento do cliente, documentação e entrega final do projeto.</a:t>
                      </a:r>
                      <a:endParaRPr lang="en-US" sz="1100"/>
                    </a:p>
                    <a:p>
                      <a:pPr algn="ctr">
                        <a:lnSpc>
                          <a:spcPts val="27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3499"/>
                        </a:lnSpc>
                        <a:defRPr/>
                      </a:pPr>
                      <a:r>
                        <a:rPr lang="en-US" sz="2499">
                          <a:solidFill>
                            <a:srgbClr val="FFFFFF"/>
                          </a:solidFill>
                          <a:latin typeface="Open Sauce"/>
                          <a:ea typeface="Open Sauce"/>
                          <a:cs typeface="Open Sauce"/>
                          <a:sym typeface="Open Sauce"/>
                        </a:rPr>
                        <a:t>Implementação</a:t>
                      </a:r>
                      <a:endParaRPr lang="en-US" sz="1100"/>
                    </a:p>
                    <a:p>
                      <a:pPr algn="ctr">
                        <a:lnSpc>
                          <a:spcPts val="3499"/>
                        </a:lnSpc>
                      </a:pPr>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
        <p:nvSpPr>
          <p:cNvPr name="TextBox 6" id="6"/>
          <p:cNvSpPr txBox="true"/>
          <p:nvPr/>
        </p:nvSpPr>
        <p:spPr>
          <a:xfrm rot="0">
            <a:off x="7054987" y="807453"/>
            <a:ext cx="810952" cy="164592"/>
          </a:xfrm>
          <a:prstGeom prst="rect">
            <a:avLst/>
          </a:prstGeom>
        </p:spPr>
        <p:txBody>
          <a:bodyPr anchor="t" rtlCol="false" tIns="0" lIns="0" bIns="0" rIns="0">
            <a:spAutoFit/>
          </a:bodyPr>
          <a:lstStyle/>
          <a:p>
            <a:pPr algn="ctr">
              <a:lnSpc>
                <a:spcPts val="1134"/>
              </a:lnSpc>
            </a:pPr>
            <a:r>
              <a:rPr lang="en-US" b="true" sz="1400" spc="-28">
                <a:solidFill>
                  <a:srgbClr val="F7F7F7"/>
                </a:solidFill>
                <a:latin typeface="Open Sauce Bold"/>
                <a:ea typeface="Open Sauce Bold"/>
                <a:cs typeface="Open Sauce Bold"/>
                <a:sym typeface="Open Sauce Bold"/>
              </a:rPr>
              <a:t>INICIO</a:t>
            </a:r>
          </a:p>
        </p:txBody>
      </p:sp>
      <p:sp>
        <p:nvSpPr>
          <p:cNvPr name="TextBox 7" id="7"/>
          <p:cNvSpPr txBox="true"/>
          <p:nvPr/>
        </p:nvSpPr>
        <p:spPr>
          <a:xfrm rot="0">
            <a:off x="8498359"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SOBRE</a:t>
            </a:r>
          </a:p>
        </p:txBody>
      </p:sp>
      <p:sp>
        <p:nvSpPr>
          <p:cNvPr name="TextBox 8" id="8"/>
          <p:cNvSpPr txBox="true"/>
          <p:nvPr/>
        </p:nvSpPr>
        <p:spPr>
          <a:xfrm rot="0">
            <a:off x="10181897"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SERVIÇO</a:t>
            </a:r>
          </a:p>
        </p:txBody>
      </p:sp>
      <p:sp>
        <p:nvSpPr>
          <p:cNvPr name="TextBox 9" id="9"/>
          <p:cNvSpPr txBox="true"/>
          <p:nvPr/>
        </p:nvSpPr>
        <p:spPr>
          <a:xfrm rot="0">
            <a:off x="16034591" y="807453"/>
            <a:ext cx="970584" cy="164592"/>
          </a:xfrm>
          <a:prstGeom prst="rect">
            <a:avLst/>
          </a:prstGeom>
        </p:spPr>
        <p:txBody>
          <a:bodyPr anchor="t" rtlCol="false" tIns="0" lIns="0" bIns="0" rIns="0">
            <a:spAutoFit/>
          </a:bodyPr>
          <a:lstStyle/>
          <a:p>
            <a:pPr algn="ctr">
              <a:lnSpc>
                <a:spcPts val="1134"/>
              </a:lnSpc>
            </a:pPr>
            <a:r>
              <a:rPr lang="en-US" b="true" sz="1400" spc="-28">
                <a:solidFill>
                  <a:srgbClr val="030203"/>
                </a:solidFill>
                <a:latin typeface="Open Sauce Bold"/>
                <a:ea typeface="Open Sauce Bold"/>
                <a:cs typeface="Open Sauce Bold"/>
                <a:sym typeface="Open Sauce Bold"/>
              </a:rPr>
              <a:t>CONTATO</a:t>
            </a:r>
          </a:p>
        </p:txBody>
      </p:sp>
      <p:sp>
        <p:nvSpPr>
          <p:cNvPr name="TextBox 10" id="10"/>
          <p:cNvSpPr txBox="true"/>
          <p:nvPr/>
        </p:nvSpPr>
        <p:spPr>
          <a:xfrm rot="0">
            <a:off x="142390" y="237163"/>
            <a:ext cx="12465659" cy="1295647"/>
          </a:xfrm>
          <a:prstGeom prst="rect">
            <a:avLst/>
          </a:prstGeom>
        </p:spPr>
        <p:txBody>
          <a:bodyPr anchor="t" rtlCol="false" tIns="0" lIns="0" bIns="0" rIns="0">
            <a:spAutoFit/>
          </a:bodyPr>
          <a:lstStyle/>
          <a:p>
            <a:pPr algn="just">
              <a:lnSpc>
                <a:spcPts val="3392"/>
              </a:lnSpc>
            </a:pPr>
            <a:r>
              <a:rPr lang="en-US" b="true" sz="3141" spc="-204">
                <a:solidFill>
                  <a:srgbClr val="F7F7F7"/>
                </a:solidFill>
                <a:latin typeface="Open Sauce Bold"/>
                <a:ea typeface="Open Sauce Bold"/>
                <a:cs typeface="Open Sauce Bold"/>
                <a:sym typeface="Open Sauce Bold"/>
              </a:rPr>
              <a:t>CRONOGRAMA DE </a:t>
            </a:r>
          </a:p>
          <a:p>
            <a:pPr algn="just">
              <a:lnSpc>
                <a:spcPts val="3392"/>
              </a:lnSpc>
            </a:pPr>
            <a:r>
              <a:rPr lang="en-US" b="true" sz="3141" spc="-204">
                <a:solidFill>
                  <a:srgbClr val="F7F7F7"/>
                </a:solidFill>
                <a:latin typeface="Open Sauce Bold"/>
                <a:ea typeface="Open Sauce Bold"/>
                <a:cs typeface="Open Sauce Bold"/>
                <a:sym typeface="Open Sauce Bold"/>
              </a:rPr>
              <a:t>DESENVOLVIMENTO</a:t>
            </a:r>
          </a:p>
          <a:p>
            <a:pPr algn="r">
              <a:lnSpc>
                <a:spcPts val="3392"/>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5780466" y="639280"/>
            <a:ext cx="1478834" cy="453314"/>
            <a:chOff x="0" y="0"/>
            <a:chExt cx="389487" cy="119391"/>
          </a:xfrm>
        </p:grpSpPr>
        <p:sp>
          <p:nvSpPr>
            <p:cNvPr name="Freeform 3" id="3"/>
            <p:cNvSpPr/>
            <p:nvPr/>
          </p:nvSpPr>
          <p:spPr>
            <a:xfrm flipH="false" flipV="false" rot="0">
              <a:off x="0" y="0"/>
              <a:ext cx="389487" cy="119391"/>
            </a:xfrm>
            <a:custGeom>
              <a:avLst/>
              <a:gdLst/>
              <a:ahLst/>
              <a:cxnLst/>
              <a:rect r="r" b="b" t="t" l="l"/>
              <a:pathLst>
                <a:path h="119391" w="389487">
                  <a:moveTo>
                    <a:pt x="52352" y="0"/>
                  </a:moveTo>
                  <a:lnTo>
                    <a:pt x="337136" y="0"/>
                  </a:lnTo>
                  <a:cubicBezTo>
                    <a:pt x="366049" y="0"/>
                    <a:pt x="389487" y="23439"/>
                    <a:pt x="389487" y="52352"/>
                  </a:cubicBezTo>
                  <a:lnTo>
                    <a:pt x="389487" y="67040"/>
                  </a:lnTo>
                  <a:cubicBezTo>
                    <a:pt x="389487" y="80924"/>
                    <a:pt x="383972" y="94240"/>
                    <a:pt x="374154" y="104058"/>
                  </a:cubicBezTo>
                  <a:cubicBezTo>
                    <a:pt x="364336" y="113876"/>
                    <a:pt x="351020" y="119391"/>
                    <a:pt x="337136" y="119391"/>
                  </a:cubicBezTo>
                  <a:lnTo>
                    <a:pt x="52352" y="119391"/>
                  </a:lnTo>
                  <a:cubicBezTo>
                    <a:pt x="23439" y="119391"/>
                    <a:pt x="0" y="95953"/>
                    <a:pt x="0" y="67040"/>
                  </a:cubicBezTo>
                  <a:lnTo>
                    <a:pt x="0" y="52352"/>
                  </a:lnTo>
                  <a:cubicBezTo>
                    <a:pt x="0" y="23439"/>
                    <a:pt x="23439" y="0"/>
                    <a:pt x="52352" y="0"/>
                  </a:cubicBezTo>
                  <a:close/>
                </a:path>
              </a:pathLst>
            </a:custGeom>
            <a:gradFill rotWithShape="true">
              <a:gsLst>
                <a:gs pos="0">
                  <a:srgbClr val="FFDE59">
                    <a:alpha val="100000"/>
                  </a:srgbClr>
                </a:gs>
                <a:gs pos="100000">
                  <a:srgbClr val="FF914D">
                    <a:alpha val="100000"/>
                  </a:srgbClr>
                </a:gs>
              </a:gsLst>
              <a:lin ang="0"/>
            </a:gradFill>
            <a:ln cap="sq">
              <a:noFill/>
              <a:prstDash val="solid"/>
              <a:miter/>
            </a:ln>
          </p:spPr>
        </p:sp>
        <p:sp>
          <p:nvSpPr>
            <p:cNvPr name="TextBox 4" id="4"/>
            <p:cNvSpPr txBox="true"/>
            <p:nvPr/>
          </p:nvSpPr>
          <p:spPr>
            <a:xfrm>
              <a:off x="0" y="28575"/>
              <a:ext cx="389487" cy="90816"/>
            </a:xfrm>
            <a:prstGeom prst="rect">
              <a:avLst/>
            </a:prstGeom>
          </p:spPr>
          <p:txBody>
            <a:bodyPr anchor="ctr" rtlCol="false" tIns="50800" lIns="50800" bIns="50800" rIns="50800"/>
            <a:lstStyle/>
            <a:p>
              <a:pPr algn="ctr">
                <a:lnSpc>
                  <a:spcPts val="1134"/>
                </a:lnSpc>
              </a:pPr>
            </a:p>
          </p:txBody>
        </p:sp>
      </p:grpSp>
      <p:grpSp>
        <p:nvGrpSpPr>
          <p:cNvPr name="Group 5" id="5"/>
          <p:cNvGrpSpPr/>
          <p:nvPr/>
        </p:nvGrpSpPr>
        <p:grpSpPr>
          <a:xfrm rot="0">
            <a:off x="1028700" y="4935716"/>
            <a:ext cx="6026287" cy="887035"/>
            <a:chOff x="0" y="0"/>
            <a:chExt cx="4038203" cy="594400"/>
          </a:xfrm>
        </p:grpSpPr>
        <p:sp>
          <p:nvSpPr>
            <p:cNvPr name="Freeform 6" id="6"/>
            <p:cNvSpPr/>
            <p:nvPr/>
          </p:nvSpPr>
          <p:spPr>
            <a:xfrm flipH="false" flipV="false" rot="0">
              <a:off x="0" y="0"/>
              <a:ext cx="4038203" cy="594400"/>
            </a:xfrm>
            <a:custGeom>
              <a:avLst/>
              <a:gdLst/>
              <a:ahLst/>
              <a:cxnLst/>
              <a:rect r="r" b="b" t="t" l="l"/>
              <a:pathLst>
                <a:path h="594400" w="4038203">
                  <a:moveTo>
                    <a:pt x="3835003" y="0"/>
                  </a:moveTo>
                  <a:lnTo>
                    <a:pt x="0" y="0"/>
                  </a:lnTo>
                  <a:lnTo>
                    <a:pt x="203200" y="594400"/>
                  </a:lnTo>
                  <a:lnTo>
                    <a:pt x="4038203" y="594400"/>
                  </a:lnTo>
                  <a:lnTo>
                    <a:pt x="3835003" y="0"/>
                  </a:lnTo>
                  <a:close/>
                </a:path>
              </a:pathLst>
            </a:custGeom>
            <a:gradFill rotWithShape="true">
              <a:gsLst>
                <a:gs pos="0">
                  <a:srgbClr val="FFDE59">
                    <a:alpha val="100000"/>
                  </a:srgbClr>
                </a:gs>
                <a:gs pos="100000">
                  <a:srgbClr val="FF914D">
                    <a:alpha val="100000"/>
                  </a:srgbClr>
                </a:gs>
              </a:gsLst>
              <a:lin ang="0"/>
            </a:gradFill>
          </p:spPr>
        </p:sp>
        <p:sp>
          <p:nvSpPr>
            <p:cNvPr name="TextBox 7" id="7"/>
            <p:cNvSpPr txBox="true"/>
            <p:nvPr/>
          </p:nvSpPr>
          <p:spPr>
            <a:xfrm>
              <a:off x="101600" y="47625"/>
              <a:ext cx="3835003" cy="546775"/>
            </a:xfrm>
            <a:prstGeom prst="rect">
              <a:avLst/>
            </a:prstGeom>
          </p:spPr>
          <p:txBody>
            <a:bodyPr anchor="ctr" rtlCol="false" tIns="50800" lIns="50800" bIns="50800" rIns="50800"/>
            <a:lstStyle/>
            <a:p>
              <a:pPr algn="ctr">
                <a:lnSpc>
                  <a:spcPts val="1134"/>
                </a:lnSpc>
              </a:pPr>
            </a:p>
          </p:txBody>
        </p:sp>
      </p:grpSp>
      <p:sp>
        <p:nvSpPr>
          <p:cNvPr name="TextBox 8" id="8"/>
          <p:cNvSpPr txBox="true"/>
          <p:nvPr/>
        </p:nvSpPr>
        <p:spPr>
          <a:xfrm rot="0">
            <a:off x="7054987" y="807453"/>
            <a:ext cx="810952" cy="164592"/>
          </a:xfrm>
          <a:prstGeom prst="rect">
            <a:avLst/>
          </a:prstGeom>
        </p:spPr>
        <p:txBody>
          <a:bodyPr anchor="t" rtlCol="false" tIns="0" lIns="0" bIns="0" rIns="0">
            <a:spAutoFit/>
          </a:bodyPr>
          <a:lstStyle/>
          <a:p>
            <a:pPr algn="ctr">
              <a:lnSpc>
                <a:spcPts val="1134"/>
              </a:lnSpc>
            </a:pPr>
            <a:r>
              <a:rPr lang="en-US" b="true" sz="1400" spc="-28">
                <a:solidFill>
                  <a:srgbClr val="F7F7F7"/>
                </a:solidFill>
                <a:latin typeface="Open Sauce Bold"/>
                <a:ea typeface="Open Sauce Bold"/>
                <a:cs typeface="Open Sauce Bold"/>
                <a:sym typeface="Open Sauce Bold"/>
              </a:rPr>
              <a:t>INICIO</a:t>
            </a:r>
          </a:p>
        </p:txBody>
      </p:sp>
      <p:sp>
        <p:nvSpPr>
          <p:cNvPr name="TextBox 9" id="9"/>
          <p:cNvSpPr txBox="true"/>
          <p:nvPr/>
        </p:nvSpPr>
        <p:spPr>
          <a:xfrm rot="0">
            <a:off x="8498359"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SOBRE</a:t>
            </a:r>
          </a:p>
        </p:txBody>
      </p:sp>
      <p:sp>
        <p:nvSpPr>
          <p:cNvPr name="TextBox 10" id="10"/>
          <p:cNvSpPr txBox="true"/>
          <p:nvPr/>
        </p:nvSpPr>
        <p:spPr>
          <a:xfrm rot="0">
            <a:off x="10181897" y="807453"/>
            <a:ext cx="1051116" cy="164592"/>
          </a:xfrm>
          <a:prstGeom prst="rect">
            <a:avLst/>
          </a:prstGeom>
        </p:spPr>
        <p:txBody>
          <a:bodyPr anchor="t" rtlCol="false" tIns="0" lIns="0" bIns="0" rIns="0">
            <a:spAutoFit/>
          </a:bodyPr>
          <a:lstStyle/>
          <a:p>
            <a:pPr algn="ctr">
              <a:lnSpc>
                <a:spcPts val="1134"/>
              </a:lnSpc>
            </a:pPr>
            <a:r>
              <a:rPr lang="en-US" sz="1400" spc="-28">
                <a:solidFill>
                  <a:srgbClr val="F7F7F7"/>
                </a:solidFill>
                <a:latin typeface="Open Sauce"/>
                <a:ea typeface="Open Sauce"/>
                <a:cs typeface="Open Sauce"/>
                <a:sym typeface="Open Sauce"/>
              </a:rPr>
              <a:t>SERVIÇO</a:t>
            </a:r>
          </a:p>
        </p:txBody>
      </p:sp>
      <p:sp>
        <p:nvSpPr>
          <p:cNvPr name="TextBox 11" id="11"/>
          <p:cNvSpPr txBox="true"/>
          <p:nvPr/>
        </p:nvSpPr>
        <p:spPr>
          <a:xfrm rot="0">
            <a:off x="16034591" y="807453"/>
            <a:ext cx="970584" cy="164592"/>
          </a:xfrm>
          <a:prstGeom prst="rect">
            <a:avLst/>
          </a:prstGeom>
        </p:spPr>
        <p:txBody>
          <a:bodyPr anchor="t" rtlCol="false" tIns="0" lIns="0" bIns="0" rIns="0">
            <a:spAutoFit/>
          </a:bodyPr>
          <a:lstStyle/>
          <a:p>
            <a:pPr algn="ctr">
              <a:lnSpc>
                <a:spcPts val="1134"/>
              </a:lnSpc>
            </a:pPr>
            <a:r>
              <a:rPr lang="en-US" b="true" sz="1400" spc="-28">
                <a:solidFill>
                  <a:srgbClr val="030203"/>
                </a:solidFill>
                <a:latin typeface="Open Sauce Bold"/>
                <a:ea typeface="Open Sauce Bold"/>
                <a:cs typeface="Open Sauce Bold"/>
                <a:sym typeface="Open Sauce Bold"/>
              </a:rPr>
              <a:t>CONTATO</a:t>
            </a:r>
          </a:p>
        </p:txBody>
      </p:sp>
      <p:sp>
        <p:nvSpPr>
          <p:cNvPr name="TextBox 12" id="12"/>
          <p:cNvSpPr txBox="true"/>
          <p:nvPr/>
        </p:nvSpPr>
        <p:spPr>
          <a:xfrm rot="0">
            <a:off x="1040162" y="2492194"/>
            <a:ext cx="9141735" cy="1828437"/>
          </a:xfrm>
          <a:prstGeom prst="rect">
            <a:avLst/>
          </a:prstGeom>
        </p:spPr>
        <p:txBody>
          <a:bodyPr anchor="t" rtlCol="false" tIns="0" lIns="0" bIns="0" rIns="0">
            <a:spAutoFit/>
          </a:bodyPr>
          <a:lstStyle/>
          <a:p>
            <a:pPr algn="l">
              <a:lnSpc>
                <a:spcPts val="14041"/>
              </a:lnSpc>
            </a:pPr>
            <a:r>
              <a:rPr lang="en-US" b="true" sz="13001" spc="-845">
                <a:solidFill>
                  <a:srgbClr val="F7F7F7"/>
                </a:solidFill>
                <a:latin typeface="Open Sauce Bold"/>
                <a:ea typeface="Open Sauce Bold"/>
                <a:cs typeface="Open Sauce Bold"/>
                <a:sym typeface="Open Sauce Bold"/>
              </a:rPr>
              <a:t>OBRIGADO</a:t>
            </a:r>
          </a:p>
        </p:txBody>
      </p:sp>
      <p:sp>
        <p:nvSpPr>
          <p:cNvPr name="TextBox 13" id="13"/>
          <p:cNvSpPr txBox="true"/>
          <p:nvPr/>
        </p:nvSpPr>
        <p:spPr>
          <a:xfrm rot="0">
            <a:off x="1028700" y="5195719"/>
            <a:ext cx="6026287" cy="392684"/>
          </a:xfrm>
          <a:prstGeom prst="rect">
            <a:avLst/>
          </a:prstGeom>
        </p:spPr>
        <p:txBody>
          <a:bodyPr anchor="t" rtlCol="false" tIns="0" lIns="0" bIns="0" rIns="0">
            <a:spAutoFit/>
          </a:bodyPr>
          <a:lstStyle/>
          <a:p>
            <a:pPr algn="ctr">
              <a:lnSpc>
                <a:spcPts val="2967"/>
              </a:lnSpc>
            </a:pPr>
            <a:r>
              <a:rPr lang="en-US" b="true" sz="2799" spc="-181">
                <a:solidFill>
                  <a:srgbClr val="030203"/>
                </a:solidFill>
                <a:latin typeface="Open Sauce Bold"/>
                <a:ea typeface="Open Sauce Bold"/>
                <a:cs typeface="Open Sauce Bold"/>
                <a:sym typeface="Open Sauce Bold"/>
              </a:rPr>
              <a:t>PELA SUA ATENÇÃO!!!</a:t>
            </a:r>
          </a:p>
        </p:txBody>
      </p:sp>
      <p:grpSp>
        <p:nvGrpSpPr>
          <p:cNvPr name="Group 14" id="14"/>
          <p:cNvGrpSpPr/>
          <p:nvPr/>
        </p:nvGrpSpPr>
        <p:grpSpPr>
          <a:xfrm rot="0">
            <a:off x="11233013" y="2606494"/>
            <a:ext cx="9258628" cy="6651806"/>
            <a:chOff x="0" y="0"/>
            <a:chExt cx="848500" cy="609600"/>
          </a:xfrm>
        </p:grpSpPr>
        <p:sp>
          <p:nvSpPr>
            <p:cNvPr name="Freeform 15" id="15"/>
            <p:cNvSpPr/>
            <p:nvPr/>
          </p:nvSpPr>
          <p:spPr>
            <a:xfrm flipH="false" flipV="false" rot="0">
              <a:off x="0" y="0"/>
              <a:ext cx="848500" cy="609600"/>
            </a:xfrm>
            <a:custGeom>
              <a:avLst/>
              <a:gdLst/>
              <a:ahLst/>
              <a:cxnLst/>
              <a:rect r="r" b="b" t="t" l="l"/>
              <a:pathLst>
                <a:path h="609600" w="848500">
                  <a:moveTo>
                    <a:pt x="203200" y="0"/>
                  </a:moveTo>
                  <a:lnTo>
                    <a:pt x="848500" y="0"/>
                  </a:lnTo>
                  <a:lnTo>
                    <a:pt x="645300" y="609600"/>
                  </a:lnTo>
                  <a:lnTo>
                    <a:pt x="0" y="609600"/>
                  </a:lnTo>
                  <a:lnTo>
                    <a:pt x="203200" y="0"/>
                  </a:lnTo>
                  <a:close/>
                </a:path>
              </a:pathLst>
            </a:custGeom>
            <a:blipFill>
              <a:blip r:embed="rId2"/>
              <a:stretch>
                <a:fillRect l="-3816" t="0" r="-3816" b="0"/>
              </a:stretch>
            </a:blipFill>
          </p:spPr>
        </p:sp>
      </p:grpSp>
      <p:grpSp>
        <p:nvGrpSpPr>
          <p:cNvPr name="Group 16" id="16"/>
          <p:cNvGrpSpPr/>
          <p:nvPr/>
        </p:nvGrpSpPr>
        <p:grpSpPr>
          <a:xfrm rot="0">
            <a:off x="11933890" y="2885527"/>
            <a:ext cx="1958150" cy="2937224"/>
            <a:chOff x="0" y="0"/>
            <a:chExt cx="406400" cy="609600"/>
          </a:xfrm>
        </p:grpSpPr>
        <p:sp>
          <p:nvSpPr>
            <p:cNvPr name="Freeform 17" id="17"/>
            <p:cNvSpPr/>
            <p:nvPr/>
          </p:nvSpPr>
          <p:spPr>
            <a:xfrm flipH="false" flipV="false" rot="0">
              <a:off x="0" y="0"/>
              <a:ext cx="406400" cy="609600"/>
            </a:xfrm>
            <a:custGeom>
              <a:avLst/>
              <a:gdLst/>
              <a:ahLst/>
              <a:cxnLst/>
              <a:rect r="r" b="b" t="t" l="l"/>
              <a:pathLst>
                <a:path h="609600" w="406400">
                  <a:moveTo>
                    <a:pt x="203200" y="0"/>
                  </a:moveTo>
                  <a:lnTo>
                    <a:pt x="406400" y="0"/>
                  </a:lnTo>
                  <a:lnTo>
                    <a:pt x="203200" y="609600"/>
                  </a:lnTo>
                  <a:lnTo>
                    <a:pt x="0" y="609600"/>
                  </a:lnTo>
                  <a:lnTo>
                    <a:pt x="203200" y="0"/>
                  </a:lnTo>
                  <a:close/>
                </a:path>
              </a:pathLst>
            </a:custGeom>
            <a:solidFill>
              <a:srgbClr val="F7F7F7"/>
            </a:solidFill>
          </p:spPr>
        </p:sp>
        <p:sp>
          <p:nvSpPr>
            <p:cNvPr name="TextBox 18" id="18"/>
            <p:cNvSpPr txBox="true"/>
            <p:nvPr/>
          </p:nvSpPr>
          <p:spPr>
            <a:xfrm>
              <a:off x="101600" y="47625"/>
              <a:ext cx="203200" cy="561975"/>
            </a:xfrm>
            <a:prstGeom prst="rect">
              <a:avLst/>
            </a:prstGeom>
          </p:spPr>
          <p:txBody>
            <a:bodyPr anchor="ctr" rtlCol="false" tIns="50800" lIns="50800" bIns="50800" rIns="50800"/>
            <a:lstStyle/>
            <a:p>
              <a:pPr algn="ctr">
                <a:lnSpc>
                  <a:spcPts val="1134"/>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DAG4sWS4kVE</dc:identifier>
  <dcterms:modified xsi:type="dcterms:W3CDTF">2011-08-01T06:04:30Z</dcterms:modified>
  <cp:revision>1</cp:revision>
  <dc:title>Atleta Style</dc:title>
</cp:coreProperties>
</file>

<file path=docProps/thumbnail.jpeg>
</file>